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3527425" cy="6696075"/>
  <p:notesSz cx="6858000" cy="9144000"/>
  <p:defaultTextStyle>
    <a:defPPr>
      <a:defRPr lang="de-DE"/>
    </a:defPPr>
    <a:lvl1pPr marL="0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1pPr>
    <a:lvl2pPr marL="245321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2pPr>
    <a:lvl3pPr marL="490641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3pPr>
    <a:lvl4pPr marL="735961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4pPr>
    <a:lvl5pPr marL="981281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5pPr>
    <a:lvl6pPr marL="1226602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6pPr>
    <a:lvl7pPr marL="1471923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7pPr>
    <a:lvl8pPr marL="1717243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8pPr>
    <a:lvl9pPr marL="1962563" algn="l" defTabSz="490641" rtl="0" eaLnBrk="1" latinLnBrk="0" hangingPunct="1">
      <a:defRPr sz="9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9" userDrawn="1">
          <p15:clr>
            <a:srgbClr val="A4A3A4"/>
          </p15:clr>
        </p15:guide>
        <p15:guide id="2" pos="11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/>
    <p:restoredTop sz="94666"/>
  </p:normalViewPr>
  <p:slideViewPr>
    <p:cSldViewPr snapToGrid="0" snapToObjects="1">
      <p:cViewPr>
        <p:scale>
          <a:sx n="260" d="100"/>
          <a:sy n="260" d="100"/>
        </p:scale>
        <p:origin x="1128" y="144"/>
      </p:cViewPr>
      <p:guideLst>
        <p:guide orient="horz" pos="2109"/>
        <p:guide pos="11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57" y="1095863"/>
            <a:ext cx="2998311" cy="2331226"/>
          </a:xfrm>
        </p:spPr>
        <p:txBody>
          <a:bodyPr anchor="b"/>
          <a:lstStyle>
            <a:lvl1pPr algn="ctr">
              <a:defRPr sz="2315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928" y="3516990"/>
            <a:ext cx="2645569" cy="1616668"/>
          </a:xfrm>
        </p:spPr>
        <p:txBody>
          <a:bodyPr/>
          <a:lstStyle>
            <a:lvl1pPr marL="0" indent="0" algn="ctr">
              <a:buNone/>
              <a:defRPr sz="926"/>
            </a:lvl1pPr>
            <a:lvl2pPr marL="176388" indent="0" algn="ctr">
              <a:buNone/>
              <a:defRPr sz="772"/>
            </a:lvl2pPr>
            <a:lvl3pPr marL="352776" indent="0" algn="ctr">
              <a:buNone/>
              <a:defRPr sz="694"/>
            </a:lvl3pPr>
            <a:lvl4pPr marL="529163" indent="0" algn="ctr">
              <a:buNone/>
              <a:defRPr sz="617"/>
            </a:lvl4pPr>
            <a:lvl5pPr marL="705551" indent="0" algn="ctr">
              <a:buNone/>
              <a:defRPr sz="617"/>
            </a:lvl5pPr>
            <a:lvl6pPr marL="881939" indent="0" algn="ctr">
              <a:buNone/>
              <a:defRPr sz="617"/>
            </a:lvl6pPr>
            <a:lvl7pPr marL="1058327" indent="0" algn="ctr">
              <a:buNone/>
              <a:defRPr sz="617"/>
            </a:lvl7pPr>
            <a:lvl8pPr marL="1234714" indent="0" algn="ctr">
              <a:buNone/>
              <a:defRPr sz="617"/>
            </a:lvl8pPr>
            <a:lvl9pPr marL="1411102" indent="0" algn="ctr">
              <a:buNone/>
              <a:defRPr sz="617"/>
            </a:lvl9pPr>
          </a:lstStyle>
          <a:p>
            <a:r>
              <a:rPr lang="de-DE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24314" y="356504"/>
            <a:ext cx="760601" cy="5674614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2511" y="356504"/>
            <a:ext cx="2237710" cy="5674614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73" y="1669371"/>
            <a:ext cx="3042404" cy="2785381"/>
          </a:xfrm>
        </p:spPr>
        <p:txBody>
          <a:bodyPr anchor="b"/>
          <a:lstStyle>
            <a:lvl1pPr>
              <a:defRPr sz="2315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673" y="4481102"/>
            <a:ext cx="3042404" cy="1464766"/>
          </a:xfrm>
        </p:spPr>
        <p:txBody>
          <a:bodyPr/>
          <a:lstStyle>
            <a:lvl1pPr marL="0" indent="0">
              <a:buNone/>
              <a:defRPr sz="926">
                <a:solidFill>
                  <a:schemeClr val="tx1"/>
                </a:solidFill>
              </a:defRPr>
            </a:lvl1pPr>
            <a:lvl2pPr marL="176388" indent="0">
              <a:buNone/>
              <a:defRPr sz="772">
                <a:solidFill>
                  <a:schemeClr val="tx1">
                    <a:tint val="75000"/>
                  </a:schemeClr>
                </a:solidFill>
              </a:defRPr>
            </a:lvl2pPr>
            <a:lvl3pPr marL="352776" indent="0">
              <a:buNone/>
              <a:defRPr sz="694">
                <a:solidFill>
                  <a:schemeClr val="tx1">
                    <a:tint val="75000"/>
                  </a:schemeClr>
                </a:solidFill>
              </a:defRPr>
            </a:lvl3pPr>
            <a:lvl4pPr marL="529163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4pPr>
            <a:lvl5pPr marL="705551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5pPr>
            <a:lvl6pPr marL="881939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6pPr>
            <a:lvl7pPr marL="1058327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7pPr>
            <a:lvl8pPr marL="1234714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8pPr>
            <a:lvl9pPr marL="1411102" indent="0">
              <a:buNone/>
              <a:defRPr sz="6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510" y="1782520"/>
            <a:ext cx="1499156" cy="424859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759" y="1782520"/>
            <a:ext cx="1499156" cy="424859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70" y="356505"/>
            <a:ext cx="3042404" cy="129426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970" y="1641469"/>
            <a:ext cx="1492266" cy="804459"/>
          </a:xfrm>
        </p:spPr>
        <p:txBody>
          <a:bodyPr anchor="b"/>
          <a:lstStyle>
            <a:lvl1pPr marL="0" indent="0">
              <a:buNone/>
              <a:defRPr sz="926" b="1"/>
            </a:lvl1pPr>
            <a:lvl2pPr marL="176388" indent="0">
              <a:buNone/>
              <a:defRPr sz="772" b="1"/>
            </a:lvl2pPr>
            <a:lvl3pPr marL="352776" indent="0">
              <a:buNone/>
              <a:defRPr sz="694" b="1"/>
            </a:lvl3pPr>
            <a:lvl4pPr marL="529163" indent="0">
              <a:buNone/>
              <a:defRPr sz="617" b="1"/>
            </a:lvl4pPr>
            <a:lvl5pPr marL="705551" indent="0">
              <a:buNone/>
              <a:defRPr sz="617" b="1"/>
            </a:lvl5pPr>
            <a:lvl6pPr marL="881939" indent="0">
              <a:buNone/>
              <a:defRPr sz="617" b="1"/>
            </a:lvl6pPr>
            <a:lvl7pPr marL="1058327" indent="0">
              <a:buNone/>
              <a:defRPr sz="617" b="1"/>
            </a:lvl7pPr>
            <a:lvl8pPr marL="1234714" indent="0">
              <a:buNone/>
              <a:defRPr sz="617" b="1"/>
            </a:lvl8pPr>
            <a:lvl9pPr marL="1411102" indent="0">
              <a:buNone/>
              <a:defRPr sz="617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970" y="2445927"/>
            <a:ext cx="1492266" cy="359759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5759" y="1641469"/>
            <a:ext cx="1499615" cy="804459"/>
          </a:xfrm>
        </p:spPr>
        <p:txBody>
          <a:bodyPr anchor="b"/>
          <a:lstStyle>
            <a:lvl1pPr marL="0" indent="0">
              <a:buNone/>
              <a:defRPr sz="926" b="1"/>
            </a:lvl1pPr>
            <a:lvl2pPr marL="176388" indent="0">
              <a:buNone/>
              <a:defRPr sz="772" b="1"/>
            </a:lvl2pPr>
            <a:lvl3pPr marL="352776" indent="0">
              <a:buNone/>
              <a:defRPr sz="694" b="1"/>
            </a:lvl3pPr>
            <a:lvl4pPr marL="529163" indent="0">
              <a:buNone/>
              <a:defRPr sz="617" b="1"/>
            </a:lvl4pPr>
            <a:lvl5pPr marL="705551" indent="0">
              <a:buNone/>
              <a:defRPr sz="617" b="1"/>
            </a:lvl5pPr>
            <a:lvl6pPr marL="881939" indent="0">
              <a:buNone/>
              <a:defRPr sz="617" b="1"/>
            </a:lvl6pPr>
            <a:lvl7pPr marL="1058327" indent="0">
              <a:buNone/>
              <a:defRPr sz="617" b="1"/>
            </a:lvl7pPr>
            <a:lvl8pPr marL="1234714" indent="0">
              <a:buNone/>
              <a:defRPr sz="617" b="1"/>
            </a:lvl8pPr>
            <a:lvl9pPr marL="1411102" indent="0">
              <a:buNone/>
              <a:defRPr sz="617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85759" y="2445927"/>
            <a:ext cx="1499615" cy="3597591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70" y="446405"/>
            <a:ext cx="1137686" cy="1562418"/>
          </a:xfrm>
        </p:spPr>
        <p:txBody>
          <a:bodyPr anchor="b"/>
          <a:lstStyle>
            <a:lvl1pPr>
              <a:defRPr sz="1235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9615" y="964112"/>
            <a:ext cx="1785759" cy="4758553"/>
          </a:xfrm>
        </p:spPr>
        <p:txBody>
          <a:bodyPr/>
          <a:lstStyle>
            <a:lvl1pPr>
              <a:defRPr sz="1235"/>
            </a:lvl1pPr>
            <a:lvl2pPr>
              <a:defRPr sz="1080"/>
            </a:lvl2pPr>
            <a:lvl3pPr>
              <a:defRPr sz="926"/>
            </a:lvl3pPr>
            <a:lvl4pPr>
              <a:defRPr sz="772"/>
            </a:lvl4pPr>
            <a:lvl5pPr>
              <a:defRPr sz="772"/>
            </a:lvl5pPr>
            <a:lvl6pPr>
              <a:defRPr sz="772"/>
            </a:lvl6pPr>
            <a:lvl7pPr>
              <a:defRPr sz="772"/>
            </a:lvl7pPr>
            <a:lvl8pPr>
              <a:defRPr sz="772"/>
            </a:lvl8pPr>
            <a:lvl9pPr>
              <a:defRPr sz="772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970" y="2008823"/>
            <a:ext cx="1137686" cy="3721592"/>
          </a:xfrm>
        </p:spPr>
        <p:txBody>
          <a:bodyPr/>
          <a:lstStyle>
            <a:lvl1pPr marL="0" indent="0">
              <a:buNone/>
              <a:defRPr sz="617"/>
            </a:lvl1pPr>
            <a:lvl2pPr marL="176388" indent="0">
              <a:buNone/>
              <a:defRPr sz="540"/>
            </a:lvl2pPr>
            <a:lvl3pPr marL="352776" indent="0">
              <a:buNone/>
              <a:defRPr sz="463"/>
            </a:lvl3pPr>
            <a:lvl4pPr marL="529163" indent="0">
              <a:buNone/>
              <a:defRPr sz="386"/>
            </a:lvl4pPr>
            <a:lvl5pPr marL="705551" indent="0">
              <a:buNone/>
              <a:defRPr sz="386"/>
            </a:lvl5pPr>
            <a:lvl6pPr marL="881939" indent="0">
              <a:buNone/>
              <a:defRPr sz="386"/>
            </a:lvl6pPr>
            <a:lvl7pPr marL="1058327" indent="0">
              <a:buNone/>
              <a:defRPr sz="386"/>
            </a:lvl7pPr>
            <a:lvl8pPr marL="1234714" indent="0">
              <a:buNone/>
              <a:defRPr sz="386"/>
            </a:lvl8pPr>
            <a:lvl9pPr marL="1411102" indent="0">
              <a:buNone/>
              <a:defRPr sz="386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970" y="446405"/>
            <a:ext cx="1137686" cy="1562418"/>
          </a:xfrm>
        </p:spPr>
        <p:txBody>
          <a:bodyPr anchor="b"/>
          <a:lstStyle>
            <a:lvl1pPr>
              <a:defRPr sz="1235"/>
            </a:lvl1pPr>
          </a:lstStyle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99615" y="964112"/>
            <a:ext cx="1785759" cy="4758553"/>
          </a:xfrm>
        </p:spPr>
        <p:txBody>
          <a:bodyPr anchor="t"/>
          <a:lstStyle>
            <a:lvl1pPr marL="0" indent="0">
              <a:buNone/>
              <a:defRPr sz="1235"/>
            </a:lvl1pPr>
            <a:lvl2pPr marL="176388" indent="0">
              <a:buNone/>
              <a:defRPr sz="1080"/>
            </a:lvl2pPr>
            <a:lvl3pPr marL="352776" indent="0">
              <a:buNone/>
              <a:defRPr sz="926"/>
            </a:lvl3pPr>
            <a:lvl4pPr marL="529163" indent="0">
              <a:buNone/>
              <a:defRPr sz="772"/>
            </a:lvl4pPr>
            <a:lvl5pPr marL="705551" indent="0">
              <a:buNone/>
              <a:defRPr sz="772"/>
            </a:lvl5pPr>
            <a:lvl6pPr marL="881939" indent="0">
              <a:buNone/>
              <a:defRPr sz="772"/>
            </a:lvl6pPr>
            <a:lvl7pPr marL="1058327" indent="0">
              <a:buNone/>
              <a:defRPr sz="772"/>
            </a:lvl7pPr>
            <a:lvl8pPr marL="1234714" indent="0">
              <a:buNone/>
              <a:defRPr sz="772"/>
            </a:lvl8pPr>
            <a:lvl9pPr marL="1411102" indent="0">
              <a:buNone/>
              <a:defRPr sz="772"/>
            </a:lvl9pPr>
          </a:lstStyle>
          <a:p>
            <a:r>
              <a:rPr lang="de-DE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970" y="2008823"/>
            <a:ext cx="1137686" cy="3721592"/>
          </a:xfrm>
        </p:spPr>
        <p:txBody>
          <a:bodyPr/>
          <a:lstStyle>
            <a:lvl1pPr marL="0" indent="0">
              <a:buNone/>
              <a:defRPr sz="617"/>
            </a:lvl1pPr>
            <a:lvl2pPr marL="176388" indent="0">
              <a:buNone/>
              <a:defRPr sz="540"/>
            </a:lvl2pPr>
            <a:lvl3pPr marL="352776" indent="0">
              <a:buNone/>
              <a:defRPr sz="463"/>
            </a:lvl3pPr>
            <a:lvl4pPr marL="529163" indent="0">
              <a:buNone/>
              <a:defRPr sz="386"/>
            </a:lvl4pPr>
            <a:lvl5pPr marL="705551" indent="0">
              <a:buNone/>
              <a:defRPr sz="386"/>
            </a:lvl5pPr>
            <a:lvl6pPr marL="881939" indent="0">
              <a:buNone/>
              <a:defRPr sz="386"/>
            </a:lvl6pPr>
            <a:lvl7pPr marL="1058327" indent="0">
              <a:buNone/>
              <a:defRPr sz="386"/>
            </a:lvl7pPr>
            <a:lvl8pPr marL="1234714" indent="0">
              <a:buNone/>
              <a:defRPr sz="386"/>
            </a:lvl8pPr>
            <a:lvl9pPr marL="1411102" indent="0">
              <a:buNone/>
              <a:defRPr sz="386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2511" y="356505"/>
            <a:ext cx="3042404" cy="129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511" y="1782520"/>
            <a:ext cx="3042404" cy="4248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510" y="6206271"/>
            <a:ext cx="793671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F21D-5368-0F44-AA65-B5B8D3269B39}" type="datetimeFigureOut">
              <a:rPr lang="de-DE" smtClean="0"/>
              <a:t>03.11.18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68460" y="6206271"/>
            <a:ext cx="1190506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91244" y="6206271"/>
            <a:ext cx="793671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7AD9-8781-4042-A2EB-18AE6C4FC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25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52776" rtl="0" eaLnBrk="1" latinLnBrk="0" hangingPunct="1">
        <a:lnSpc>
          <a:spcPct val="90000"/>
        </a:lnSpc>
        <a:spcBef>
          <a:spcPct val="0"/>
        </a:spcBef>
        <a:buNone/>
        <a:defRPr sz="1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94" indent="-88194" algn="l" defTabSz="352776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64582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926" kern="1200">
          <a:solidFill>
            <a:schemeClr val="tx1"/>
          </a:solidFill>
          <a:latin typeface="+mn-lt"/>
          <a:ea typeface="+mn-ea"/>
          <a:cs typeface="+mn-cs"/>
        </a:defRPr>
      </a:lvl2pPr>
      <a:lvl3pPr marL="440969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772" kern="1200">
          <a:solidFill>
            <a:schemeClr val="tx1"/>
          </a:solidFill>
          <a:latin typeface="+mn-lt"/>
          <a:ea typeface="+mn-ea"/>
          <a:cs typeface="+mn-cs"/>
        </a:defRPr>
      </a:lvl3pPr>
      <a:lvl4pPr marL="617357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4pPr>
      <a:lvl5pPr marL="793745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5pPr>
      <a:lvl6pPr marL="970133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6pPr>
      <a:lvl7pPr marL="1146520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7pPr>
      <a:lvl8pPr marL="1322908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8pPr>
      <a:lvl9pPr marL="1499296" indent="-88194" algn="l" defTabSz="352776" rtl="0" eaLnBrk="1" latinLnBrk="0" hangingPunct="1">
        <a:lnSpc>
          <a:spcPct val="90000"/>
        </a:lnSpc>
        <a:spcBef>
          <a:spcPts val="193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1pPr>
      <a:lvl2pPr marL="176388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2pPr>
      <a:lvl3pPr marL="352776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3pPr>
      <a:lvl4pPr marL="529163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4pPr>
      <a:lvl5pPr marL="705551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5pPr>
      <a:lvl6pPr marL="881939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6pPr>
      <a:lvl7pPr marL="1058327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7pPr>
      <a:lvl8pPr marL="1234714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8pPr>
      <a:lvl9pPr marL="1411102" algn="l" defTabSz="352776" rtl="0" eaLnBrk="1" latinLnBrk="0" hangingPunct="1">
        <a:defRPr sz="6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chtungspfeil 3"/>
          <p:cNvSpPr/>
          <p:nvPr/>
        </p:nvSpPr>
        <p:spPr>
          <a:xfrm>
            <a:off x="203933" y="5400958"/>
            <a:ext cx="1397509" cy="658248"/>
          </a:xfrm>
          <a:prstGeom prst="homePlate">
            <a:avLst>
              <a:gd name="adj" fmla="val 1785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>
              <a:solidFill>
                <a:schemeClr val="bg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82756" y="1667295"/>
            <a:ext cx="3168650" cy="24647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800"/>
          </a:p>
        </p:txBody>
      </p:sp>
      <p:sp>
        <p:nvSpPr>
          <p:cNvPr id="6" name="Abgerundetes Rechteck 5"/>
          <p:cNvSpPr/>
          <p:nvPr/>
        </p:nvSpPr>
        <p:spPr>
          <a:xfrm>
            <a:off x="217838" y="1878559"/>
            <a:ext cx="988346" cy="17431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7" name="Abgerundetes Rechteck 6"/>
          <p:cNvSpPr/>
          <p:nvPr/>
        </p:nvSpPr>
        <p:spPr>
          <a:xfrm>
            <a:off x="1248354" y="1878559"/>
            <a:ext cx="988346" cy="17431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8" name="Abgerundetes Rechteck 7"/>
          <p:cNvSpPr/>
          <p:nvPr/>
        </p:nvSpPr>
        <p:spPr>
          <a:xfrm>
            <a:off x="2301693" y="1878557"/>
            <a:ext cx="988346" cy="17431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9" name="Textfeld 8"/>
          <p:cNvSpPr txBox="1"/>
          <p:nvPr/>
        </p:nvSpPr>
        <p:spPr>
          <a:xfrm>
            <a:off x="1198066" y="454395"/>
            <a:ext cx="1762648" cy="244131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000" dirty="0">
                <a:solidFill>
                  <a:srgbClr val="002060"/>
                </a:solidFill>
              </a:rPr>
              <a:t>Übergabe vom Rettungsdienst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199571" y="627036"/>
            <a:ext cx="2270799" cy="876676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000" dirty="0">
                <a:solidFill>
                  <a:srgbClr val="002060"/>
                </a:solidFill>
              </a:rPr>
              <a:t>Ersteinschätzung Patient:</a:t>
            </a:r>
          </a:p>
          <a:p>
            <a:pPr marL="167589" indent="-167589">
              <a:buFont typeface="Wingdings" panose="05000000000000000000" pitchFamily="2" charset="2"/>
              <a:buChar char="ü"/>
            </a:pPr>
            <a:r>
              <a:rPr lang="de-DE" sz="1000" dirty="0">
                <a:solidFill>
                  <a:srgbClr val="002060"/>
                </a:solidFill>
              </a:rPr>
              <a:t>ABCD</a:t>
            </a:r>
          </a:p>
          <a:p>
            <a:pPr marL="167589" indent="-167589">
              <a:buFont typeface="Wingdings" panose="05000000000000000000" pitchFamily="2" charset="2"/>
              <a:buChar char="ü"/>
            </a:pPr>
            <a:r>
              <a:rPr lang="de-DE" sz="1000" dirty="0">
                <a:solidFill>
                  <a:srgbClr val="002060"/>
                </a:solidFill>
              </a:rPr>
              <a:t>Bewusstsein? Kontaktfähigkeit?</a:t>
            </a:r>
          </a:p>
          <a:p>
            <a:pPr marL="167589" indent="-167589">
              <a:buFont typeface="Wingdings" panose="05000000000000000000" pitchFamily="2" charset="2"/>
              <a:buChar char="ü"/>
            </a:pPr>
            <a:r>
              <a:rPr lang="de-DE" sz="1000" dirty="0">
                <a:solidFill>
                  <a:srgbClr val="002060"/>
                </a:solidFill>
              </a:rPr>
              <a:t>Blutdruck, Herzfrequenz, Blutzucker</a:t>
            </a:r>
          </a:p>
          <a:p>
            <a:r>
              <a:rPr lang="de-DE" sz="1000" dirty="0">
                <a:solidFill>
                  <a:srgbClr val="002060"/>
                </a:solidFill>
              </a:rPr>
              <a:t>Bitte um Begleitung zur Bildgebung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124675" y="91042"/>
            <a:ext cx="1951481" cy="45957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200" b="1" dirty="0">
                <a:solidFill>
                  <a:srgbClr val="002060"/>
                </a:solidFill>
              </a:rPr>
              <a:t>STROKE TEAM Algorithmus</a:t>
            </a:r>
          </a:p>
          <a:p>
            <a:pPr algn="ctr"/>
            <a:r>
              <a:rPr lang="de-DE" sz="1200" b="1" i="1" dirty="0">
                <a:solidFill>
                  <a:srgbClr val="002060"/>
                </a:solidFill>
              </a:rPr>
              <a:t>- Alarm </a:t>
            </a:r>
            <a:r>
              <a:rPr lang="de-DE" sz="1200" b="1" i="1" dirty="0" smtClean="0">
                <a:solidFill>
                  <a:srgbClr val="002060"/>
                </a:solidFill>
              </a:rPr>
              <a:t>Tel. 12345678 - </a:t>
            </a:r>
            <a:endParaRPr lang="de-DE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33794" y="2266356"/>
            <a:ext cx="781610" cy="341722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Untersuchung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(NIHSS)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17838" y="2512338"/>
            <a:ext cx="988346" cy="215983"/>
          </a:xfrm>
          <a:prstGeom prst="rect">
            <a:avLst/>
          </a:prstGeom>
          <a:noFill/>
        </p:spPr>
        <p:txBody>
          <a:bodyPr wrap="squar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Vorerkrankungen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27955" y="2653179"/>
            <a:ext cx="988397" cy="215983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Medikation (OAK?)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200699" y="2794016"/>
            <a:ext cx="1094195" cy="828907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800" dirty="0">
                <a:solidFill>
                  <a:srgbClr val="002060"/>
                </a:solidFill>
              </a:rPr>
              <a:t>Kontraindikationen:</a:t>
            </a:r>
          </a:p>
          <a:p>
            <a:r>
              <a:rPr lang="de-DE" sz="800" dirty="0">
                <a:solidFill>
                  <a:srgbClr val="002060"/>
                </a:solidFill>
              </a:rPr>
              <a:t>- Gerinnungsstörung</a:t>
            </a:r>
          </a:p>
          <a:p>
            <a:r>
              <a:rPr lang="de-DE" sz="800" dirty="0">
                <a:solidFill>
                  <a:srgbClr val="002060"/>
                </a:solidFill>
              </a:rPr>
              <a:t>- Schlaganfall &lt; 3 Mo.</a:t>
            </a:r>
          </a:p>
          <a:p>
            <a:r>
              <a:rPr lang="de-DE" sz="800" dirty="0">
                <a:solidFill>
                  <a:srgbClr val="002060"/>
                </a:solidFill>
              </a:rPr>
              <a:t>- </a:t>
            </a:r>
            <a:r>
              <a:rPr lang="de-DE" sz="800" dirty="0" err="1">
                <a:solidFill>
                  <a:srgbClr val="002060"/>
                </a:solidFill>
              </a:rPr>
              <a:t>Kürzliche</a:t>
            </a:r>
            <a:r>
              <a:rPr lang="de-DE" sz="800" dirty="0">
                <a:solidFill>
                  <a:srgbClr val="002060"/>
                </a:solidFill>
              </a:rPr>
              <a:t> OP</a:t>
            </a:r>
          </a:p>
          <a:p>
            <a:r>
              <a:rPr lang="de-DE" sz="800" dirty="0">
                <a:solidFill>
                  <a:srgbClr val="002060"/>
                </a:solidFill>
              </a:rPr>
              <a:t>- Aktives Tumorleiden</a:t>
            </a:r>
          </a:p>
          <a:p>
            <a:r>
              <a:rPr lang="de-DE" sz="800" dirty="0">
                <a:solidFill>
                  <a:srgbClr val="002060"/>
                </a:solidFill>
              </a:rPr>
              <a:t>- Schwangerschaft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192284" y="2285448"/>
            <a:ext cx="1116637" cy="45957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 smtClean="0">
                <a:solidFill>
                  <a:srgbClr val="002060"/>
                </a:solidFill>
              </a:rPr>
              <a:t>i.v. Zugang</a:t>
            </a:r>
            <a:endParaRPr lang="de-DE" sz="800" dirty="0">
              <a:solidFill>
                <a:srgbClr val="002060"/>
              </a:solidFill>
            </a:endParaRP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Im Verlauf wenn Zeit: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2. </a:t>
            </a:r>
            <a:r>
              <a:rPr lang="de-DE" sz="800" dirty="0" err="1">
                <a:solidFill>
                  <a:srgbClr val="002060"/>
                </a:solidFill>
              </a:rPr>
              <a:t>großlumiger</a:t>
            </a:r>
            <a:r>
              <a:rPr lang="de-DE" sz="800" dirty="0">
                <a:solidFill>
                  <a:srgbClr val="002060"/>
                </a:solidFill>
              </a:rPr>
              <a:t> Zugang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369242" y="2686102"/>
            <a:ext cx="789626" cy="215983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Blutentnahme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280616" y="2828246"/>
            <a:ext cx="975574" cy="215983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CT/MRT anfordern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199768" y="2985968"/>
            <a:ext cx="1090989" cy="336464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 smtClean="0">
                <a:solidFill>
                  <a:srgbClr val="002060"/>
                </a:solidFill>
              </a:rPr>
              <a:t>Angehörige/ Hausarzt</a:t>
            </a:r>
          </a:p>
          <a:p>
            <a:pPr algn="ctr"/>
            <a:r>
              <a:rPr lang="de-DE" sz="800" dirty="0" smtClean="0">
                <a:solidFill>
                  <a:srgbClr val="002060"/>
                </a:solidFill>
              </a:rPr>
              <a:t>Patientenverfügung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296519" y="2324467"/>
            <a:ext cx="1025267" cy="215983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Patientenaufnahme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75195" y="2730926"/>
            <a:ext cx="1065342" cy="341722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RR &gt; 185 </a:t>
            </a:r>
            <a:r>
              <a:rPr lang="de-DE" sz="800" dirty="0" err="1">
                <a:solidFill>
                  <a:srgbClr val="002060"/>
                </a:solidFill>
              </a:rPr>
              <a:t>mmHg</a:t>
            </a:r>
            <a:endParaRPr lang="de-DE" sz="800" dirty="0">
              <a:solidFill>
                <a:srgbClr val="002060"/>
              </a:solidFill>
            </a:endParaRP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-&gt; </a:t>
            </a:r>
            <a:r>
              <a:rPr lang="de-DE" sz="800" dirty="0" err="1">
                <a:solidFill>
                  <a:srgbClr val="002060"/>
                </a:solidFill>
              </a:rPr>
              <a:t>Urapidil</a:t>
            </a:r>
            <a:r>
              <a:rPr lang="de-DE" sz="800" dirty="0">
                <a:solidFill>
                  <a:srgbClr val="002060"/>
                </a:solidFill>
              </a:rPr>
              <a:t> aufziehen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2274167" y="3079349"/>
            <a:ext cx="1073357" cy="45957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 smtClean="0">
                <a:solidFill>
                  <a:srgbClr val="002060"/>
                </a:solidFill>
              </a:rPr>
              <a:t>Thrombolyse-Tasche,</a:t>
            </a:r>
            <a:endParaRPr lang="de-DE" sz="800" dirty="0">
              <a:solidFill>
                <a:srgbClr val="002060"/>
              </a:solidFill>
            </a:endParaRP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Transportliege,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Monitor, O</a:t>
            </a:r>
            <a:r>
              <a:rPr lang="de-DE" sz="800" baseline="-25000" dirty="0">
                <a:solidFill>
                  <a:srgbClr val="002060"/>
                </a:solidFill>
              </a:rPr>
              <a:t>2 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92703" y="1463542"/>
            <a:ext cx="2939657" cy="167233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/>
            <a:endParaRPr lang="de-DE" sz="1132"/>
          </a:p>
        </p:txBody>
      </p:sp>
      <p:sp>
        <p:nvSpPr>
          <p:cNvPr id="24" name="Textfeld 23"/>
          <p:cNvSpPr txBox="1"/>
          <p:nvPr/>
        </p:nvSpPr>
        <p:spPr>
          <a:xfrm>
            <a:off x="157626" y="1426325"/>
            <a:ext cx="3220968" cy="24960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algn="ctr"/>
            <a:r>
              <a:rPr lang="de-DE" sz="1000" b="1" dirty="0">
                <a:solidFill>
                  <a:srgbClr val="002060"/>
                </a:solidFill>
              </a:rPr>
              <a:t>Kritische Aspekte an das ganze Team kommunizieren! 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54954" y="4125773"/>
            <a:ext cx="3059477" cy="398019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000" b="1" dirty="0">
                <a:solidFill>
                  <a:srgbClr val="002060"/>
                </a:solidFill>
              </a:rPr>
              <a:t>Zerebrale Bildgebung (Schrittmacher?)</a:t>
            </a:r>
          </a:p>
          <a:p>
            <a:pPr algn="ctr"/>
            <a:r>
              <a:rPr lang="de-DE" sz="1000" dirty="0">
                <a:solidFill>
                  <a:srgbClr val="002060"/>
                </a:solidFill>
              </a:rPr>
              <a:t>Ziel: ICB ausschließen, Großgefäßverschluss/</a:t>
            </a:r>
            <a:r>
              <a:rPr lang="de-DE" sz="1000" dirty="0" err="1">
                <a:solidFill>
                  <a:srgbClr val="002060"/>
                </a:solidFill>
              </a:rPr>
              <a:t>mismatch</a:t>
            </a:r>
            <a:r>
              <a:rPr lang="de-DE" sz="10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36474" y="5371106"/>
            <a:ext cx="1523800" cy="719389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marL="167589" indent="-167589">
              <a:buFont typeface="Courier New" panose="02070309020205020404" pitchFamily="49" charset="0"/>
              <a:buChar char="o"/>
            </a:pPr>
            <a:r>
              <a:rPr lang="de-DE" sz="1000" dirty="0">
                <a:solidFill>
                  <a:srgbClr val="002060"/>
                </a:solidFill>
              </a:rPr>
              <a:t>Keine ICB</a:t>
            </a:r>
          </a:p>
          <a:p>
            <a:pPr marL="167589" indent="-167589">
              <a:buFont typeface="Courier New" panose="02070309020205020404" pitchFamily="49" charset="0"/>
              <a:buChar char="o"/>
            </a:pPr>
            <a:r>
              <a:rPr lang="de-DE" sz="1000" dirty="0">
                <a:solidFill>
                  <a:srgbClr val="002060"/>
                </a:solidFill>
              </a:rPr>
              <a:t>Zeitfenster &lt; </a:t>
            </a:r>
            <a:r>
              <a:rPr lang="de-DE" sz="1000" dirty="0" smtClean="0">
                <a:solidFill>
                  <a:srgbClr val="002060"/>
                </a:solidFill>
              </a:rPr>
              <a:t>4,5 </a:t>
            </a:r>
            <a:r>
              <a:rPr lang="de-DE" sz="1000" dirty="0">
                <a:solidFill>
                  <a:srgbClr val="002060"/>
                </a:solidFill>
              </a:rPr>
              <a:t>h</a:t>
            </a:r>
          </a:p>
          <a:p>
            <a:pPr marL="167589" indent="-167589">
              <a:buFont typeface="Courier New" panose="02070309020205020404" pitchFamily="49" charset="0"/>
              <a:buChar char="o"/>
            </a:pPr>
            <a:r>
              <a:rPr lang="de-DE" sz="1000" dirty="0">
                <a:solidFill>
                  <a:srgbClr val="002060"/>
                </a:solidFill>
              </a:rPr>
              <a:t>Keine Antikoagulation</a:t>
            </a:r>
          </a:p>
          <a:p>
            <a:pPr marL="167589" indent="-167589">
              <a:buFont typeface="Courier New" panose="02070309020205020404" pitchFamily="49" charset="0"/>
              <a:buChar char="o"/>
            </a:pPr>
            <a:r>
              <a:rPr lang="de-DE" sz="1000" dirty="0">
                <a:solidFill>
                  <a:srgbClr val="002060"/>
                </a:solidFill>
              </a:rPr>
              <a:t>Keine </a:t>
            </a:r>
            <a:r>
              <a:rPr lang="de-DE" sz="1000" dirty="0" err="1">
                <a:solidFill>
                  <a:srgbClr val="002060"/>
                </a:solidFill>
              </a:rPr>
              <a:t>Kontraindikat</a:t>
            </a:r>
            <a:r>
              <a:rPr lang="de-DE" sz="1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569827" y="5212372"/>
            <a:ext cx="2027143" cy="1044350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900" dirty="0">
                <a:solidFill>
                  <a:srgbClr val="002060"/>
                </a:solidFill>
              </a:rPr>
              <a:t>RR &lt; 185/110 </a:t>
            </a:r>
            <a:r>
              <a:rPr lang="de-DE" sz="900" dirty="0" err="1">
                <a:solidFill>
                  <a:srgbClr val="002060"/>
                </a:solidFill>
              </a:rPr>
              <a:t>mmHg</a:t>
            </a:r>
            <a:r>
              <a:rPr lang="de-DE" sz="900" dirty="0">
                <a:solidFill>
                  <a:srgbClr val="002060"/>
                </a:solidFill>
              </a:rPr>
              <a:t> halten</a:t>
            </a:r>
          </a:p>
          <a:p>
            <a:r>
              <a:rPr lang="de-DE" sz="800" dirty="0">
                <a:solidFill>
                  <a:srgbClr val="002060"/>
                </a:solidFill>
              </a:rPr>
              <a:t>(</a:t>
            </a:r>
            <a:r>
              <a:rPr lang="de-DE" sz="800" dirty="0" err="1">
                <a:solidFill>
                  <a:srgbClr val="002060"/>
                </a:solidFill>
              </a:rPr>
              <a:t>Urapidil</a:t>
            </a:r>
            <a:r>
              <a:rPr lang="de-DE" sz="800" dirty="0">
                <a:solidFill>
                  <a:srgbClr val="002060"/>
                </a:solidFill>
              </a:rPr>
              <a:t> 50 mg/10 ml, Bolus 1-2 ml)</a:t>
            </a:r>
          </a:p>
          <a:p>
            <a:r>
              <a:rPr lang="de-DE" sz="900" dirty="0">
                <a:solidFill>
                  <a:srgbClr val="002060"/>
                </a:solidFill>
              </a:rPr>
              <a:t>Einwilligung? Notfallindikation?</a:t>
            </a:r>
          </a:p>
          <a:p>
            <a:r>
              <a:rPr lang="de-DE" sz="900" dirty="0" smtClean="0">
                <a:solidFill>
                  <a:srgbClr val="002060"/>
                </a:solidFill>
              </a:rPr>
              <a:t>Bolus </a:t>
            </a:r>
            <a:r>
              <a:rPr lang="de-DE" sz="900" dirty="0">
                <a:solidFill>
                  <a:srgbClr val="002060"/>
                </a:solidFill>
              </a:rPr>
              <a:t>nach CT nativ </a:t>
            </a:r>
            <a:endParaRPr lang="de-DE" sz="900" dirty="0" smtClean="0">
              <a:solidFill>
                <a:srgbClr val="002060"/>
              </a:solidFill>
            </a:endParaRPr>
          </a:p>
          <a:p>
            <a:r>
              <a:rPr lang="de-DE" sz="900" b="1" dirty="0" smtClean="0">
                <a:solidFill>
                  <a:srgbClr val="002060"/>
                </a:solidFill>
              </a:rPr>
              <a:t>   → </a:t>
            </a:r>
            <a:r>
              <a:rPr lang="de-DE" sz="900" b="1" dirty="0">
                <a:solidFill>
                  <a:srgbClr val="002060"/>
                </a:solidFill>
              </a:rPr>
              <a:t>i.v. t-PA nach </a:t>
            </a:r>
            <a:r>
              <a:rPr lang="de-DE" sz="900" b="1" dirty="0" smtClean="0">
                <a:solidFill>
                  <a:srgbClr val="002060"/>
                </a:solidFill>
              </a:rPr>
              <a:t>Gewicht</a:t>
            </a:r>
            <a:endParaRPr lang="de-DE" sz="900" dirty="0">
              <a:solidFill>
                <a:srgbClr val="002060"/>
              </a:solidFill>
            </a:endParaRPr>
          </a:p>
          <a:p>
            <a:r>
              <a:rPr lang="de-DE" sz="900" dirty="0" err="1" smtClean="0">
                <a:solidFill>
                  <a:srgbClr val="002060"/>
                </a:solidFill>
              </a:rPr>
              <a:t>Perfusor</a:t>
            </a:r>
            <a:r>
              <a:rPr lang="de-DE" sz="900" dirty="0" smtClean="0">
                <a:solidFill>
                  <a:srgbClr val="002060"/>
                </a:solidFill>
              </a:rPr>
              <a:t> (</a:t>
            </a:r>
            <a:r>
              <a:rPr lang="de-DE" sz="900" dirty="0" err="1" smtClean="0">
                <a:solidFill>
                  <a:srgbClr val="002060"/>
                </a:solidFill>
              </a:rPr>
              <a:t>Lyse</a:t>
            </a:r>
            <a:r>
              <a:rPr lang="de-DE" sz="900" dirty="0" smtClean="0">
                <a:solidFill>
                  <a:srgbClr val="002060"/>
                </a:solidFill>
              </a:rPr>
              <a:t>-Tasche) frühestmöglich </a:t>
            </a:r>
          </a:p>
          <a:p>
            <a:r>
              <a:rPr lang="de-DE" sz="900" dirty="0" smtClean="0">
                <a:solidFill>
                  <a:srgbClr val="002060"/>
                </a:solidFill>
              </a:rPr>
              <a:t>anschließen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234236" y="1645343"/>
            <a:ext cx="1325028" cy="264458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132" b="1" dirty="0">
                <a:solidFill>
                  <a:schemeClr val="bg1"/>
                </a:solidFill>
              </a:rPr>
              <a:t>Paralleles Arbeiten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97668" y="3607592"/>
            <a:ext cx="3131612" cy="551908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000" b="1" dirty="0">
                <a:solidFill>
                  <a:schemeClr val="bg1"/>
                </a:solidFill>
              </a:rPr>
              <a:t>Team-Time-Out „10 </a:t>
            </a:r>
            <a:r>
              <a:rPr lang="de-DE" sz="1000" b="1" dirty="0" err="1">
                <a:solidFill>
                  <a:schemeClr val="bg1"/>
                </a:solidFill>
              </a:rPr>
              <a:t>seconds</a:t>
            </a:r>
            <a:r>
              <a:rPr lang="de-DE" sz="1000" b="1" dirty="0">
                <a:solidFill>
                  <a:schemeClr val="bg1"/>
                </a:solidFill>
              </a:rPr>
              <a:t> </a:t>
            </a:r>
            <a:r>
              <a:rPr lang="de-DE" sz="1000" b="1" dirty="0" err="1">
                <a:solidFill>
                  <a:schemeClr val="bg1"/>
                </a:solidFill>
              </a:rPr>
              <a:t>for</a:t>
            </a:r>
            <a:r>
              <a:rPr lang="de-DE" sz="1000" b="1" dirty="0">
                <a:solidFill>
                  <a:schemeClr val="bg1"/>
                </a:solidFill>
              </a:rPr>
              <a:t> 10 </a:t>
            </a:r>
            <a:r>
              <a:rPr lang="de-DE" sz="1000" b="1" dirty="0" err="1">
                <a:solidFill>
                  <a:schemeClr val="bg1"/>
                </a:solidFill>
              </a:rPr>
              <a:t>minutes</a:t>
            </a:r>
            <a:r>
              <a:rPr lang="de-DE" sz="1000" b="1" dirty="0">
                <a:solidFill>
                  <a:schemeClr val="bg1"/>
                </a:solidFill>
              </a:rPr>
              <a:t>“:</a:t>
            </a:r>
            <a:endParaRPr lang="de-DE" sz="1000" dirty="0">
              <a:solidFill>
                <a:schemeClr val="bg1"/>
              </a:solidFill>
            </a:endParaRPr>
          </a:p>
          <a:p>
            <a:pPr algn="ctr"/>
            <a:r>
              <a:rPr lang="de-DE" sz="1000" dirty="0">
                <a:solidFill>
                  <a:schemeClr val="bg1"/>
                </a:solidFill>
              </a:rPr>
              <a:t>Alter, Syndrom, Symptombeginn, Vorerkrankungen,</a:t>
            </a:r>
          </a:p>
          <a:p>
            <a:pPr algn="ctr"/>
            <a:r>
              <a:rPr lang="de-DE" sz="1000" dirty="0">
                <a:solidFill>
                  <a:schemeClr val="bg1"/>
                </a:solidFill>
              </a:rPr>
              <a:t>Blutverdünnung, Kontraindikationen, weiteres Vorgehen</a:t>
            </a:r>
          </a:p>
        </p:txBody>
      </p:sp>
      <p:sp>
        <p:nvSpPr>
          <p:cNvPr id="30" name="Ellipse 86"/>
          <p:cNvSpPr/>
          <p:nvPr/>
        </p:nvSpPr>
        <p:spPr>
          <a:xfrm>
            <a:off x="969827" y="449258"/>
            <a:ext cx="186387" cy="19564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r>
              <a:rPr lang="de-DE" sz="1132" b="1" dirty="0"/>
              <a:t>1</a:t>
            </a:r>
          </a:p>
        </p:txBody>
      </p:sp>
      <p:sp>
        <p:nvSpPr>
          <p:cNvPr id="31" name="Ellipse 87"/>
          <p:cNvSpPr/>
          <p:nvPr/>
        </p:nvSpPr>
        <p:spPr>
          <a:xfrm>
            <a:off x="969556" y="695176"/>
            <a:ext cx="186387" cy="19564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r>
              <a:rPr lang="de-DE" sz="1132" b="1" dirty="0"/>
              <a:t>2</a:t>
            </a:r>
          </a:p>
        </p:txBody>
      </p:sp>
      <p:sp>
        <p:nvSpPr>
          <p:cNvPr id="32" name="Ellipse 88"/>
          <p:cNvSpPr/>
          <p:nvPr/>
        </p:nvSpPr>
        <p:spPr>
          <a:xfrm>
            <a:off x="217840" y="4153469"/>
            <a:ext cx="186387" cy="19564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r>
              <a:rPr lang="de-DE" sz="1132" b="1" dirty="0"/>
              <a:t>4</a:t>
            </a:r>
          </a:p>
        </p:txBody>
      </p:sp>
      <p:sp>
        <p:nvSpPr>
          <p:cNvPr id="33" name="Ellipse 89"/>
          <p:cNvSpPr/>
          <p:nvPr/>
        </p:nvSpPr>
        <p:spPr>
          <a:xfrm>
            <a:off x="217840" y="5124508"/>
            <a:ext cx="186387" cy="19564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r>
              <a:rPr lang="de-DE" sz="1132" b="1" dirty="0"/>
              <a:t>5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470937" y="5118980"/>
            <a:ext cx="909850" cy="247530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000" b="1" dirty="0">
                <a:solidFill>
                  <a:srgbClr val="002060"/>
                </a:solidFill>
              </a:rPr>
              <a:t>Entscheidung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318555" y="4479104"/>
            <a:ext cx="1397473" cy="594597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36" name="Abgerundetes Rechteck 35"/>
          <p:cNvSpPr/>
          <p:nvPr/>
        </p:nvSpPr>
        <p:spPr>
          <a:xfrm>
            <a:off x="1809594" y="4479104"/>
            <a:ext cx="1397473" cy="594597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37" name="Textfeld 36"/>
          <p:cNvSpPr txBox="1"/>
          <p:nvPr/>
        </p:nvSpPr>
        <p:spPr>
          <a:xfrm>
            <a:off x="589705" y="4447441"/>
            <a:ext cx="1015649" cy="26830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132" dirty="0">
                <a:solidFill>
                  <a:schemeClr val="bg1"/>
                </a:solidFill>
              </a:rPr>
              <a:t>CT + CT-</a:t>
            </a:r>
            <a:r>
              <a:rPr lang="de-DE" sz="1132" dirty="0" err="1">
                <a:solidFill>
                  <a:schemeClr val="bg1"/>
                </a:solidFill>
              </a:rPr>
              <a:t>Angio</a:t>
            </a:r>
            <a:endParaRPr lang="de-DE" sz="1132" dirty="0">
              <a:solidFill>
                <a:schemeClr val="bg1"/>
              </a:solidFill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232914" y="4622884"/>
            <a:ext cx="1565479" cy="45957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chemeClr val="bg1"/>
                </a:solidFill>
              </a:rPr>
              <a:t>Klares </a:t>
            </a:r>
            <a:r>
              <a:rPr lang="de-DE" sz="800" dirty="0" err="1">
                <a:solidFill>
                  <a:schemeClr val="bg1"/>
                </a:solidFill>
              </a:rPr>
              <a:t>Stroke</a:t>
            </a:r>
            <a:r>
              <a:rPr lang="de-DE" sz="800" dirty="0">
                <a:solidFill>
                  <a:schemeClr val="bg1"/>
                </a:solidFill>
              </a:rPr>
              <a:t>-Syndrom</a:t>
            </a:r>
          </a:p>
          <a:p>
            <a:pPr algn="ctr"/>
            <a:r>
              <a:rPr lang="de-DE" sz="800" dirty="0">
                <a:solidFill>
                  <a:schemeClr val="bg1"/>
                </a:solidFill>
              </a:rPr>
              <a:t>Zeitfenster &lt; 4,5 h</a:t>
            </a:r>
          </a:p>
          <a:p>
            <a:pPr algn="ctr"/>
            <a:r>
              <a:rPr lang="de-DE" sz="800" dirty="0">
                <a:solidFill>
                  <a:schemeClr val="bg1"/>
                </a:solidFill>
              </a:rPr>
              <a:t>Nierenwerte/TSH </a:t>
            </a:r>
            <a:r>
              <a:rPr lang="de-DE" sz="800" u="sng" dirty="0">
                <a:solidFill>
                  <a:schemeClr val="bg1"/>
                </a:solidFill>
              </a:rPr>
              <a:t>nicht</a:t>
            </a:r>
            <a:r>
              <a:rPr lang="de-DE" sz="800" dirty="0">
                <a:solidFill>
                  <a:schemeClr val="bg1"/>
                </a:solidFill>
              </a:rPr>
              <a:t> abwarten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832310" y="4453744"/>
            <a:ext cx="1361897" cy="26830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132" dirty="0">
                <a:solidFill>
                  <a:schemeClr val="bg1"/>
                </a:solidFill>
              </a:rPr>
              <a:t>MRT und MR-</a:t>
            </a:r>
            <a:r>
              <a:rPr lang="de-DE" sz="1132" dirty="0" err="1">
                <a:solidFill>
                  <a:schemeClr val="bg1"/>
                </a:solidFill>
              </a:rPr>
              <a:t>Angio</a:t>
            </a:r>
            <a:endParaRPr lang="de-DE" sz="1132" dirty="0">
              <a:solidFill>
                <a:schemeClr val="bg1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867904" y="4617225"/>
            <a:ext cx="1296174" cy="467462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chemeClr val="bg1"/>
                </a:solidFill>
              </a:rPr>
              <a:t>Symptombeginn unklar</a:t>
            </a:r>
          </a:p>
          <a:p>
            <a:pPr algn="ctr"/>
            <a:r>
              <a:rPr lang="de-DE" sz="800" dirty="0">
                <a:solidFill>
                  <a:schemeClr val="bg1"/>
                </a:solidFill>
              </a:rPr>
              <a:t>Zeitfenster &gt; </a:t>
            </a:r>
            <a:r>
              <a:rPr lang="de-DE" sz="800" dirty="0" smtClean="0">
                <a:solidFill>
                  <a:schemeClr val="bg1"/>
                </a:solidFill>
              </a:rPr>
              <a:t>4,5 </a:t>
            </a:r>
            <a:r>
              <a:rPr lang="de-DE" sz="800" dirty="0">
                <a:solidFill>
                  <a:schemeClr val="bg1"/>
                </a:solidFill>
              </a:rPr>
              <a:t>h</a:t>
            </a:r>
          </a:p>
          <a:p>
            <a:pPr algn="ctr"/>
            <a:r>
              <a:rPr lang="de-DE" sz="800" dirty="0">
                <a:solidFill>
                  <a:schemeClr val="bg1"/>
                </a:solidFill>
              </a:rPr>
              <a:t>Transiente </a:t>
            </a:r>
            <a:r>
              <a:rPr lang="de-DE" sz="800" dirty="0" smtClean="0">
                <a:solidFill>
                  <a:schemeClr val="bg1"/>
                </a:solidFill>
              </a:rPr>
              <a:t>Symptome/TIA</a:t>
            </a:r>
            <a:endParaRPr lang="de-DE" sz="800" dirty="0">
              <a:solidFill>
                <a:schemeClr val="bg1"/>
              </a:solidFill>
            </a:endParaRPr>
          </a:p>
        </p:txBody>
      </p:sp>
      <p:sp>
        <p:nvSpPr>
          <p:cNvPr id="41" name="Ellipse 97"/>
          <p:cNvSpPr/>
          <p:nvPr/>
        </p:nvSpPr>
        <p:spPr>
          <a:xfrm>
            <a:off x="1087758" y="1682911"/>
            <a:ext cx="186387" cy="195644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r>
              <a:rPr lang="de-DE" sz="1132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2277525" y="2470269"/>
            <a:ext cx="1068548" cy="310303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Labor anfordern</a:t>
            </a:r>
          </a:p>
          <a:p>
            <a:pPr algn="ctr"/>
            <a:r>
              <a:rPr lang="de-DE" sz="600" dirty="0">
                <a:solidFill>
                  <a:srgbClr val="002060"/>
                </a:solidFill>
              </a:rPr>
              <a:t>NOTFALL-Zeitfenster-</a:t>
            </a:r>
            <a:r>
              <a:rPr lang="de-DE" sz="600" dirty="0" err="1">
                <a:solidFill>
                  <a:srgbClr val="002060"/>
                </a:solidFill>
              </a:rPr>
              <a:t>Stroke</a:t>
            </a:r>
            <a:endParaRPr lang="de-DE" sz="600" dirty="0">
              <a:solidFill>
                <a:srgbClr val="002060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136474" y="1824437"/>
            <a:ext cx="1172743" cy="490352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000" b="1" dirty="0">
                <a:solidFill>
                  <a:srgbClr val="002060"/>
                </a:solidFill>
              </a:rPr>
              <a:t>Arzt 1</a:t>
            </a:r>
          </a:p>
          <a:p>
            <a:pPr algn="ctr"/>
            <a:r>
              <a:rPr lang="de-DE" sz="800" dirty="0" err="1">
                <a:solidFill>
                  <a:srgbClr val="002060"/>
                </a:solidFill>
              </a:rPr>
              <a:t>Stroke</a:t>
            </a:r>
            <a:r>
              <a:rPr lang="de-DE" sz="800" dirty="0">
                <a:solidFill>
                  <a:srgbClr val="002060"/>
                </a:solidFill>
              </a:rPr>
              <a:t> Arzt (bis 18:30 h)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Dienst: </a:t>
            </a:r>
            <a:r>
              <a:rPr lang="de-DE" sz="800" b="1" dirty="0">
                <a:solidFill>
                  <a:srgbClr val="002060"/>
                </a:solidFill>
              </a:rPr>
              <a:t>Hausdienst 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1215526" y="1824437"/>
            <a:ext cx="1097402" cy="490352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000" b="1" dirty="0">
                <a:solidFill>
                  <a:srgbClr val="002060"/>
                </a:solidFill>
              </a:rPr>
              <a:t>Arzt 2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ANR-Arzt (bis 16:30 h)</a:t>
            </a: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Dienst: </a:t>
            </a:r>
            <a:r>
              <a:rPr lang="de-DE" sz="800" b="1" dirty="0">
                <a:solidFill>
                  <a:srgbClr val="002060"/>
                </a:solidFill>
              </a:rPr>
              <a:t>Intensivdienst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2531716" y="1954749"/>
            <a:ext cx="563602" cy="26830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1132" b="1" dirty="0">
                <a:solidFill>
                  <a:srgbClr val="002060"/>
                </a:solidFill>
              </a:rPr>
              <a:t>Pflege</a:t>
            </a:r>
            <a:endParaRPr lang="de-DE" sz="800" b="1" dirty="0">
              <a:solidFill>
                <a:srgbClr val="002060"/>
              </a:solidFill>
            </a:endParaRPr>
          </a:p>
        </p:txBody>
      </p:sp>
      <p:cxnSp>
        <p:nvCxnSpPr>
          <p:cNvPr id="46" name="Gerade Verbindung 45"/>
          <p:cNvCxnSpPr/>
          <p:nvPr/>
        </p:nvCxnSpPr>
        <p:spPr>
          <a:xfrm>
            <a:off x="223497" y="2311897"/>
            <a:ext cx="100292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Grafik 10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saturation sat="66000"/>
                    </a14:imgEffect>
                    <a14:imgEffect>
                      <a14:brightnessContrast bright="3000" contrast="5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05" y="138222"/>
            <a:ext cx="763282" cy="844480"/>
          </a:xfrm>
          <a:prstGeom prst="rect">
            <a:avLst/>
          </a:prstGeom>
          <a:effectLst>
            <a:softEdge rad="0"/>
          </a:effectLst>
        </p:spPr>
      </p:pic>
      <p:sp>
        <p:nvSpPr>
          <p:cNvPr id="48" name="Textfeld 47"/>
          <p:cNvSpPr txBox="1"/>
          <p:nvPr/>
        </p:nvSpPr>
        <p:spPr>
          <a:xfrm>
            <a:off x="146916" y="975463"/>
            <a:ext cx="831303" cy="373205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pPr algn="ctr"/>
            <a:r>
              <a:rPr lang="de-DE" sz="600" dirty="0">
                <a:solidFill>
                  <a:srgbClr val="002060"/>
                </a:solidFill>
              </a:rPr>
              <a:t>Universitätsklinikum</a:t>
            </a:r>
          </a:p>
          <a:p>
            <a:pPr algn="ctr"/>
            <a:r>
              <a:rPr lang="de-DE" sz="600" dirty="0">
                <a:solidFill>
                  <a:srgbClr val="002060"/>
                </a:solidFill>
              </a:rPr>
              <a:t>Frankfurt</a:t>
            </a:r>
          </a:p>
          <a:p>
            <a:pPr algn="ctr"/>
            <a:r>
              <a:rPr lang="de-DE" sz="600" dirty="0">
                <a:solidFill>
                  <a:srgbClr val="002060"/>
                </a:solidFill>
              </a:rPr>
              <a:t>Klinik für Neurologie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193134" y="6209240"/>
            <a:ext cx="3062244" cy="398115"/>
          </a:xfrm>
          <a:prstGeom prst="rect">
            <a:avLst/>
          </a:prstGeom>
          <a:noFill/>
        </p:spPr>
        <p:txBody>
          <a:bodyPr wrap="square" lIns="89378" tIns="44691" rIns="89378" bIns="44691" rtlCol="0">
            <a:spAutoFit/>
          </a:bodyPr>
          <a:lstStyle/>
          <a:p>
            <a:r>
              <a:rPr lang="de-DE" sz="1000" dirty="0">
                <a:solidFill>
                  <a:srgbClr val="002060"/>
                </a:solidFill>
              </a:rPr>
              <a:t>Großgefäßverschluss/ </a:t>
            </a:r>
            <a:r>
              <a:rPr lang="de-DE" sz="1000" dirty="0" err="1">
                <a:solidFill>
                  <a:srgbClr val="002060"/>
                </a:solidFill>
              </a:rPr>
              <a:t>mismatch</a:t>
            </a:r>
            <a:r>
              <a:rPr lang="de-DE" sz="1000" dirty="0">
                <a:solidFill>
                  <a:srgbClr val="002060"/>
                </a:solidFill>
              </a:rPr>
              <a:t>? </a:t>
            </a:r>
            <a:r>
              <a:rPr lang="de-DE" sz="1000" b="1" dirty="0">
                <a:solidFill>
                  <a:srgbClr val="002060"/>
                </a:solidFill>
              </a:rPr>
              <a:t>→ </a:t>
            </a:r>
            <a:r>
              <a:rPr lang="de-DE" sz="1000" b="1" dirty="0" err="1">
                <a:solidFill>
                  <a:srgbClr val="002060"/>
                </a:solidFill>
              </a:rPr>
              <a:t>Reka</a:t>
            </a:r>
            <a:r>
              <a:rPr lang="de-DE" sz="1000" b="1" dirty="0">
                <a:solidFill>
                  <a:srgbClr val="002060"/>
                </a:solidFill>
              </a:rPr>
              <a:t> organisieren</a:t>
            </a:r>
          </a:p>
          <a:p>
            <a:r>
              <a:rPr lang="de-DE" sz="1000" b="1" dirty="0">
                <a:solidFill>
                  <a:srgbClr val="002060"/>
                </a:solidFill>
              </a:rPr>
              <a:t>Tel. Intensiv </a:t>
            </a:r>
            <a:r>
              <a:rPr lang="de-DE" sz="1000" b="1" dirty="0" smtClean="0">
                <a:solidFill>
                  <a:srgbClr val="002060"/>
                </a:solidFill>
              </a:rPr>
              <a:t>(</a:t>
            </a:r>
            <a:r>
              <a:rPr lang="de-DE" sz="1000" b="1" dirty="0" smtClean="0">
                <a:solidFill>
                  <a:srgbClr val="002060"/>
                </a:solidFill>
              </a:rPr>
              <a:t>XXXXXX</a:t>
            </a:r>
            <a:r>
              <a:rPr lang="de-DE" sz="1000" b="1" dirty="0" smtClean="0">
                <a:solidFill>
                  <a:srgbClr val="002060"/>
                </a:solidFill>
              </a:rPr>
              <a:t>), </a:t>
            </a:r>
            <a:r>
              <a:rPr lang="de-DE" sz="1000" b="1" dirty="0">
                <a:solidFill>
                  <a:srgbClr val="002060"/>
                </a:solidFill>
              </a:rPr>
              <a:t>Tel. Anästhesie </a:t>
            </a:r>
            <a:r>
              <a:rPr lang="de-DE" sz="1000" b="1" dirty="0" smtClean="0">
                <a:solidFill>
                  <a:srgbClr val="002060"/>
                </a:solidFill>
              </a:rPr>
              <a:t>(</a:t>
            </a:r>
            <a:r>
              <a:rPr lang="de-DE" sz="1000" b="1" dirty="0" smtClean="0">
                <a:solidFill>
                  <a:srgbClr val="002060"/>
                </a:solidFill>
              </a:rPr>
              <a:t>XXXXXX</a:t>
            </a:r>
            <a:r>
              <a:rPr lang="de-DE" sz="1000" b="1" dirty="0" smtClean="0">
                <a:solidFill>
                  <a:srgbClr val="002060"/>
                </a:solidFill>
              </a:rPr>
              <a:t>)</a:t>
            </a:r>
            <a:endParaRPr lang="de-DE" sz="1000" b="1" dirty="0">
              <a:solidFill>
                <a:srgbClr val="002060"/>
              </a:solidFill>
            </a:endParaRPr>
          </a:p>
        </p:txBody>
      </p:sp>
      <p:cxnSp>
        <p:nvCxnSpPr>
          <p:cNvPr id="50" name="Gerade Verbindung 49"/>
          <p:cNvCxnSpPr/>
          <p:nvPr/>
        </p:nvCxnSpPr>
        <p:spPr>
          <a:xfrm>
            <a:off x="2296572" y="2314788"/>
            <a:ext cx="100292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1249140" y="2311897"/>
            <a:ext cx="100292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1158721" y="3244083"/>
            <a:ext cx="119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>
                <a:solidFill>
                  <a:srgbClr val="002060"/>
                </a:solidFill>
              </a:rPr>
              <a:t>V.a. </a:t>
            </a:r>
            <a:r>
              <a:rPr lang="de-DE" sz="800" dirty="0" err="1">
                <a:solidFill>
                  <a:srgbClr val="002060"/>
                </a:solidFill>
              </a:rPr>
              <a:t>Reka</a:t>
            </a:r>
            <a:r>
              <a:rPr lang="de-DE" sz="800" dirty="0">
                <a:solidFill>
                  <a:srgbClr val="002060"/>
                </a:solidFill>
              </a:rPr>
              <a:t> </a:t>
            </a:r>
            <a:r>
              <a:rPr lang="de-DE" sz="800" dirty="0" smtClean="0">
                <a:solidFill>
                  <a:srgbClr val="002060"/>
                </a:solidFill>
                <a:sym typeface="Wingdings"/>
              </a:rPr>
              <a:t> I</a:t>
            </a:r>
            <a:r>
              <a:rPr lang="de-DE" sz="800" dirty="0" smtClean="0">
                <a:solidFill>
                  <a:srgbClr val="002060"/>
                </a:solidFill>
              </a:rPr>
              <a:t>ntensiv-</a:t>
            </a:r>
            <a:endParaRPr lang="de-DE" sz="800" dirty="0">
              <a:solidFill>
                <a:srgbClr val="002060"/>
              </a:solidFill>
            </a:endParaRPr>
          </a:p>
          <a:p>
            <a:pPr algn="ctr"/>
            <a:r>
              <a:rPr lang="de-DE" sz="800" dirty="0">
                <a:solidFill>
                  <a:srgbClr val="002060"/>
                </a:solidFill>
              </a:rPr>
              <a:t>Dienst vorinformieren</a:t>
            </a:r>
          </a:p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7446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84979" y="320307"/>
            <a:ext cx="3046095" cy="1092200"/>
          </a:xfrm>
        </p:spPr>
        <p:txBody>
          <a:bodyPr/>
          <a:lstStyle/>
          <a:p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85855" y="3686247"/>
            <a:ext cx="3173636" cy="285217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>
            <a:defPPr>
              <a:defRPr lang="de-DE"/>
            </a:defPPr>
            <a:lvl1pPr marL="0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57266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14533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71799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29066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286332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543599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00865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8132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89089" y="166124"/>
            <a:ext cx="3168650" cy="211261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>
            <a:defPPr>
              <a:defRPr lang="de-DE"/>
            </a:defPPr>
            <a:lvl1pPr marL="0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57266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14533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71799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29066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286332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543599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00865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8132" algn="l" defTabSz="257266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208286" y="229845"/>
            <a:ext cx="3112474" cy="19822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sp>
        <p:nvSpPr>
          <p:cNvPr id="9" name="Rechteck 8"/>
          <p:cNvSpPr/>
          <p:nvPr/>
        </p:nvSpPr>
        <p:spPr>
          <a:xfrm>
            <a:off x="213148" y="187417"/>
            <a:ext cx="3245944" cy="2003395"/>
          </a:xfrm>
          <a:prstGeom prst="rect">
            <a:avLst/>
          </a:prstGeom>
        </p:spPr>
        <p:txBody>
          <a:bodyPr wrap="square" lIns="89369" tIns="44685" rIns="89369" bIns="44685">
            <a:spAutoFit/>
          </a:bodyPr>
          <a:lstStyle/>
          <a:p>
            <a:pPr algn="ctr"/>
            <a:r>
              <a:rPr lang="de-DE" sz="1132" b="1" dirty="0">
                <a:solidFill>
                  <a:srgbClr val="002060"/>
                </a:solidFill>
              </a:rPr>
              <a:t>Quick Check Thrombolyse-Kontraindikationen:</a:t>
            </a:r>
            <a:endParaRPr lang="de-DE" sz="500" b="1" dirty="0">
              <a:solidFill>
                <a:srgbClr val="002060"/>
              </a:solidFill>
            </a:endParaRP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Nehmen Sie gerinnungshemmende Medikamente,</a:t>
            </a:r>
          </a:p>
          <a:p>
            <a:r>
              <a:rPr lang="de-DE" sz="900" dirty="0">
                <a:solidFill>
                  <a:srgbClr val="002060"/>
                </a:solidFill>
              </a:rPr>
              <a:t>       z.B. Marcumar, </a:t>
            </a:r>
            <a:r>
              <a:rPr lang="de-DE" sz="900" dirty="0" err="1">
                <a:solidFill>
                  <a:srgbClr val="002060"/>
                </a:solidFill>
              </a:rPr>
              <a:t>Pradaxa</a:t>
            </a:r>
            <a:r>
              <a:rPr lang="de-DE" sz="900" dirty="0">
                <a:solidFill>
                  <a:srgbClr val="002060"/>
                </a:solidFill>
              </a:rPr>
              <a:t>, </a:t>
            </a:r>
            <a:r>
              <a:rPr lang="de-DE" sz="900" dirty="0" err="1">
                <a:solidFill>
                  <a:srgbClr val="002060"/>
                </a:solidFill>
              </a:rPr>
              <a:t>Xarelto</a:t>
            </a:r>
            <a:r>
              <a:rPr lang="de-DE" sz="900" dirty="0">
                <a:solidFill>
                  <a:srgbClr val="002060"/>
                </a:solidFill>
              </a:rPr>
              <a:t>, </a:t>
            </a:r>
            <a:r>
              <a:rPr lang="de-DE" sz="900" dirty="0" err="1">
                <a:solidFill>
                  <a:srgbClr val="002060"/>
                </a:solidFill>
              </a:rPr>
              <a:t>Eliquis</a:t>
            </a:r>
            <a:r>
              <a:rPr lang="de-DE" sz="900" dirty="0">
                <a:solidFill>
                  <a:srgbClr val="002060"/>
                </a:solidFill>
              </a:rPr>
              <a:t>, </a:t>
            </a:r>
            <a:r>
              <a:rPr lang="de-DE" sz="900" dirty="0" err="1">
                <a:solidFill>
                  <a:srgbClr val="002060"/>
                </a:solidFill>
              </a:rPr>
              <a:t>Lixiana</a:t>
            </a:r>
            <a:r>
              <a:rPr lang="de-DE" sz="900" dirty="0">
                <a:solidFill>
                  <a:srgbClr val="002060"/>
                </a:solidFill>
              </a:rPr>
              <a:t>?</a:t>
            </a:r>
          </a:p>
          <a:p>
            <a:r>
              <a:rPr lang="de-DE" sz="800" dirty="0">
                <a:solidFill>
                  <a:srgbClr val="002060"/>
                </a:solidFill>
              </a:rPr>
              <a:t>        Kontraindiziert bei INR &gt; 1,7, </a:t>
            </a:r>
            <a:r>
              <a:rPr lang="de-DE" sz="800" dirty="0" err="1">
                <a:solidFill>
                  <a:srgbClr val="002060"/>
                </a:solidFill>
              </a:rPr>
              <a:t>Thrombos</a:t>
            </a:r>
            <a:r>
              <a:rPr lang="de-DE" sz="800" dirty="0">
                <a:solidFill>
                  <a:srgbClr val="002060"/>
                </a:solidFill>
              </a:rPr>
              <a:t> &lt; 100/</a:t>
            </a:r>
            <a:r>
              <a:rPr lang="de-DE" sz="800" dirty="0" err="1">
                <a:solidFill>
                  <a:srgbClr val="002060"/>
                </a:solidFill>
              </a:rPr>
              <a:t>nl</a:t>
            </a:r>
            <a:r>
              <a:rPr lang="de-DE" sz="800" dirty="0">
                <a:solidFill>
                  <a:srgbClr val="002060"/>
                </a:solidFill>
              </a:rPr>
              <a:t>, NOAK &lt; 24 h,</a:t>
            </a:r>
          </a:p>
          <a:p>
            <a:r>
              <a:rPr lang="de-DE" sz="800" dirty="0">
                <a:solidFill>
                  <a:srgbClr val="002060"/>
                </a:solidFill>
              </a:rPr>
              <a:t>        PTT und TZ beachten. Erhöhtes Risiko bei doppelter TFH.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Hatten Sie schon einmal eine schwere Blutung?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Hatten Sie schon einmal einen Schlaganfall? Hirnblutung?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Was sind ihre Vorerkrankungen?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Aktive Tumorerkrankung?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Sind Leber, Niere und Schilddrüse gesund?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Sind Sie in den letzten Wochen operiert worden?</a:t>
            </a:r>
          </a:p>
          <a:p>
            <a:r>
              <a:rPr lang="de-DE" sz="800" dirty="0">
                <a:solidFill>
                  <a:srgbClr val="002060"/>
                </a:solidFill>
              </a:rPr>
              <a:t>        KI: OP, Trauma oder </a:t>
            </a:r>
            <a:r>
              <a:rPr lang="de-DE" sz="800" dirty="0" err="1">
                <a:solidFill>
                  <a:srgbClr val="002060"/>
                </a:solidFill>
              </a:rPr>
              <a:t>Stroke</a:t>
            </a:r>
            <a:r>
              <a:rPr lang="de-DE" sz="800" dirty="0">
                <a:solidFill>
                  <a:srgbClr val="002060"/>
                </a:solidFill>
              </a:rPr>
              <a:t> &lt; 3 Monaten. Aktive Tumorerkrankung.</a:t>
            </a:r>
          </a:p>
          <a:p>
            <a:pPr marL="167570" indent="-167570">
              <a:buFont typeface="Arial" panose="020B0604020202020204" pitchFamily="34" charset="0"/>
              <a:buChar char="•"/>
            </a:pPr>
            <a:r>
              <a:rPr lang="de-DE" sz="900" dirty="0">
                <a:solidFill>
                  <a:srgbClr val="002060"/>
                </a:solidFill>
              </a:rPr>
              <a:t>Bei Frauen: Könnten Sie schwanger sein?</a:t>
            </a:r>
          </a:p>
          <a:p>
            <a:r>
              <a:rPr lang="de-DE" sz="800" dirty="0">
                <a:solidFill>
                  <a:srgbClr val="002060"/>
                </a:solidFill>
              </a:rPr>
              <a:t>        Strengste Nutzen-Risiko-Abwägung in der Schwangerschaft.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22262" y="3719373"/>
            <a:ext cx="3112474" cy="19742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369" tIns="44685" rIns="89369" bIns="44685" rtlCol="0" anchor="ctr"/>
          <a:lstStyle/>
          <a:p>
            <a:pPr algn="ctr"/>
            <a:endParaRPr lang="de-DE" sz="1132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179295"/>
              </p:ext>
            </p:extLst>
          </p:nvPr>
        </p:nvGraphicFramePr>
        <p:xfrm>
          <a:off x="433529" y="3789943"/>
          <a:ext cx="2711101" cy="1833272"/>
        </p:xfrm>
        <a:graphic>
          <a:graphicData uri="http://schemas.openxmlformats.org/drawingml/2006/table">
            <a:tbl>
              <a:tblPr/>
              <a:tblGrid>
                <a:gridCol w="519067"/>
                <a:gridCol w="651968"/>
                <a:gridCol w="888516"/>
                <a:gridCol w="651550"/>
              </a:tblGrid>
              <a:tr h="282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Gewicht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(kg)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Bolus i.v.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(mg = ml)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1 h i.v.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 err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Perfusor</a:t>
                      </a: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 (</a:t>
                      </a:r>
                      <a:r>
                        <a:rPr lang="de-DE" sz="8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ml/h)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Gesamt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(mg = ml)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50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4,5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40,5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45,0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55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5,0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44,5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49,5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5,4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48,6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54,0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65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5,9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52,7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58,5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6,3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56,7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63,0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6,8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60,8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67,5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7,2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64,8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72,0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7,7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68,9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76,5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90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8,1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72,9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81,0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95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8,6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77,0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85,5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>
                          <a:solidFill>
                            <a:srgbClr val="002060"/>
                          </a:solidFill>
                          <a:effectLst/>
                          <a:latin typeface="Arial"/>
                          <a:ea typeface="EBNXCM+TimesNewRomanPSMT"/>
                          <a:cs typeface="XCVNFV+TimesNewRomanPSMT"/>
                        </a:rPr>
                        <a:t>≥100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9,0 </a:t>
                      </a:r>
                      <a:endParaRPr lang="de-DE" sz="80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81,0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XCVNFV+TimesNewRomanPSMT"/>
                        </a:rPr>
                        <a:t>90,0 </a:t>
                      </a:r>
                      <a:endParaRPr lang="de-DE" sz="800" dirty="0">
                        <a:solidFill>
                          <a:srgbClr val="000000"/>
                        </a:solidFill>
                        <a:effectLst/>
                        <a:latin typeface="XCVNFV+TimesNewRomanPSMT"/>
                        <a:ea typeface="Times New Roman"/>
                        <a:cs typeface="XCVNFV+TimesNewRomanPSMT"/>
                      </a:endParaRPr>
                    </a:p>
                  </a:txBody>
                  <a:tcPr marL="47482" marR="47482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 rot="16200000">
            <a:off x="-619484" y="4562232"/>
            <a:ext cx="1865240" cy="247530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000" b="1" dirty="0">
                <a:solidFill>
                  <a:srgbClr val="002060"/>
                </a:solidFill>
              </a:rPr>
              <a:t>Dosisberechnung t-PA/</a:t>
            </a:r>
            <a:r>
              <a:rPr lang="de-DE" sz="1000" b="1" dirty="0" err="1">
                <a:solidFill>
                  <a:srgbClr val="002060"/>
                </a:solidFill>
              </a:rPr>
              <a:t>Actilyse</a:t>
            </a:r>
            <a:endParaRPr lang="de-DE" sz="1000" b="1" dirty="0">
              <a:solidFill>
                <a:srgbClr val="00206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59663" y="2260779"/>
            <a:ext cx="1637614" cy="264458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1132" b="1" dirty="0">
                <a:solidFill>
                  <a:srgbClr val="002060"/>
                </a:solidFill>
              </a:rPr>
              <a:t>Aufklärung/Einwilligung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1842" y="2404465"/>
            <a:ext cx="3358598" cy="1321349"/>
          </a:xfrm>
          <a:prstGeom prst="rect">
            <a:avLst/>
          </a:prstGeom>
          <a:noFill/>
        </p:spPr>
        <p:txBody>
          <a:bodyPr wrap="none" lIns="89369" tIns="44685" rIns="89369" bIns="44685" rtlCol="0">
            <a:spAutoFit/>
          </a:bodyPr>
          <a:lstStyle/>
          <a:p>
            <a:r>
              <a:rPr lang="de-DE" sz="800" b="1" dirty="0">
                <a:solidFill>
                  <a:srgbClr val="002060"/>
                </a:solidFill>
              </a:rPr>
              <a:t>Vorstellung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Name </a:t>
            </a:r>
            <a:r>
              <a:rPr lang="de-DE" sz="800" dirty="0">
                <a:solidFill>
                  <a:srgbClr val="002060"/>
                </a:solidFill>
              </a:rPr>
              <a:t>und Position in der Klinik</a:t>
            </a:r>
          </a:p>
          <a:p>
            <a:r>
              <a:rPr lang="de-DE" sz="800" b="1" dirty="0">
                <a:solidFill>
                  <a:srgbClr val="002060"/>
                </a:solidFill>
              </a:rPr>
              <a:t>Diagnose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Schlaganfall</a:t>
            </a:r>
            <a:r>
              <a:rPr lang="de-DE" sz="800" dirty="0">
                <a:solidFill>
                  <a:srgbClr val="002060"/>
                </a:solidFill>
              </a:rPr>
              <a:t>, keine Hirnblutung, ggf. LVO</a:t>
            </a:r>
            <a:endParaRPr lang="de-DE" sz="800" b="1" dirty="0">
              <a:solidFill>
                <a:srgbClr val="002060"/>
              </a:solidFill>
            </a:endParaRPr>
          </a:p>
          <a:p>
            <a:r>
              <a:rPr lang="de-DE" sz="800" b="1" dirty="0">
                <a:solidFill>
                  <a:srgbClr val="002060"/>
                </a:solidFill>
              </a:rPr>
              <a:t>Mechanismus </a:t>
            </a:r>
            <a:r>
              <a:rPr lang="de-DE" sz="800" dirty="0">
                <a:solidFill>
                  <a:srgbClr val="002060"/>
                </a:solidFill>
              </a:rPr>
              <a:t>Hirngewebe wird nicht ausreichend durchblutet</a:t>
            </a:r>
          </a:p>
          <a:p>
            <a:r>
              <a:rPr lang="de-DE" sz="800" b="1" dirty="0">
                <a:solidFill>
                  <a:srgbClr val="002060"/>
                </a:solidFill>
              </a:rPr>
              <a:t>Therapie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Starker </a:t>
            </a:r>
            <a:r>
              <a:rPr lang="de-DE" sz="800" dirty="0">
                <a:solidFill>
                  <a:srgbClr val="002060"/>
                </a:solidFill>
              </a:rPr>
              <a:t>Blutverdünner zur Auflösung von Gefäßverschluss</a:t>
            </a:r>
          </a:p>
          <a:p>
            <a:r>
              <a:rPr lang="de-DE" sz="800" b="1" dirty="0">
                <a:solidFill>
                  <a:srgbClr val="002060"/>
                </a:solidFill>
              </a:rPr>
              <a:t>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über </a:t>
            </a:r>
            <a:r>
              <a:rPr lang="de-DE" sz="800" dirty="0">
                <a:solidFill>
                  <a:srgbClr val="002060"/>
                </a:solidFill>
              </a:rPr>
              <a:t>1 h als Infusion, ggf. zusätzlich </a:t>
            </a:r>
            <a:r>
              <a:rPr lang="de-DE" sz="800" dirty="0" err="1">
                <a:solidFill>
                  <a:srgbClr val="002060"/>
                </a:solidFill>
              </a:rPr>
              <a:t>Thrombektomie</a:t>
            </a:r>
            <a:endParaRPr lang="de-DE" sz="800" dirty="0">
              <a:solidFill>
                <a:srgbClr val="002060"/>
              </a:solidFill>
            </a:endParaRPr>
          </a:p>
          <a:p>
            <a:r>
              <a:rPr lang="de-DE" sz="800" b="1" dirty="0">
                <a:solidFill>
                  <a:srgbClr val="002060"/>
                </a:solidFill>
              </a:rPr>
              <a:t>Dringlichkeit   </a:t>
            </a:r>
            <a:r>
              <a:rPr lang="de-DE" sz="800" dirty="0">
                <a:solidFill>
                  <a:srgbClr val="002060"/>
                </a:solidFill>
              </a:rPr>
              <a:t>Notfallsituation, nur in den ersten 4,5 h möglich</a:t>
            </a:r>
          </a:p>
          <a:p>
            <a:r>
              <a:rPr lang="de-DE" sz="800" b="1" dirty="0">
                <a:solidFill>
                  <a:srgbClr val="002060"/>
                </a:solidFill>
              </a:rPr>
              <a:t>Nutzen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Verbesserung </a:t>
            </a:r>
            <a:r>
              <a:rPr lang="de-DE" sz="800" dirty="0">
                <a:solidFill>
                  <a:srgbClr val="002060"/>
                </a:solidFill>
              </a:rPr>
              <a:t>möglich, aber nicht gesichert (NNT: 4-5)</a:t>
            </a:r>
          </a:p>
          <a:p>
            <a:r>
              <a:rPr lang="de-DE" sz="800" b="1" dirty="0">
                <a:solidFill>
                  <a:srgbClr val="002060"/>
                </a:solidFill>
              </a:rPr>
              <a:t>Risiken 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Relevante </a:t>
            </a:r>
            <a:r>
              <a:rPr lang="de-DE" sz="800" dirty="0">
                <a:solidFill>
                  <a:srgbClr val="002060"/>
                </a:solidFill>
              </a:rPr>
              <a:t>Blutung bei 5 % der Patienten, Allergie möglich</a:t>
            </a:r>
          </a:p>
          <a:p>
            <a:r>
              <a:rPr lang="de-DE" sz="800" b="1" dirty="0" err="1">
                <a:solidFill>
                  <a:srgbClr val="002060"/>
                </a:solidFill>
              </a:rPr>
              <a:t>Kontraind</a:t>
            </a:r>
            <a:r>
              <a:rPr lang="de-DE" sz="800" b="1" dirty="0">
                <a:solidFill>
                  <a:srgbClr val="002060"/>
                </a:solidFill>
              </a:rPr>
              <a:t>. 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Keine </a:t>
            </a:r>
            <a:r>
              <a:rPr lang="de-DE" sz="800" dirty="0">
                <a:solidFill>
                  <a:srgbClr val="002060"/>
                </a:solidFill>
              </a:rPr>
              <a:t>Antikoagulation, kein Schlaganfall/OP in letzten 3 Mon.</a:t>
            </a:r>
            <a:endParaRPr lang="de-DE" sz="800" b="1" dirty="0">
              <a:solidFill>
                <a:srgbClr val="002060"/>
              </a:solidFill>
            </a:endParaRPr>
          </a:p>
          <a:p>
            <a:r>
              <a:rPr lang="de-DE" sz="800" b="1" dirty="0">
                <a:solidFill>
                  <a:srgbClr val="002060"/>
                </a:solidFill>
              </a:rPr>
              <a:t>Ablehnung 	  </a:t>
            </a:r>
            <a:r>
              <a:rPr lang="de-DE" sz="800" b="1" dirty="0" smtClean="0">
                <a:solidFill>
                  <a:srgbClr val="002060"/>
                </a:solidFill>
              </a:rPr>
              <a:t>   </a:t>
            </a:r>
            <a:r>
              <a:rPr lang="de-DE" sz="800" dirty="0" smtClean="0">
                <a:solidFill>
                  <a:srgbClr val="002060"/>
                </a:solidFill>
              </a:rPr>
              <a:t>Ablehnung </a:t>
            </a:r>
            <a:r>
              <a:rPr lang="de-DE" sz="800" dirty="0">
                <a:solidFill>
                  <a:srgbClr val="002060"/>
                </a:solidFill>
              </a:rPr>
              <a:t>der Thrombolyse </a:t>
            </a:r>
            <a:r>
              <a:rPr lang="de-DE" sz="800" dirty="0" smtClean="0">
                <a:solidFill>
                  <a:srgbClr val="002060"/>
                </a:solidFill>
              </a:rPr>
              <a:t>möglich</a:t>
            </a:r>
            <a:endParaRPr lang="de-DE" sz="800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1847" y="5652988"/>
            <a:ext cx="3202663" cy="951639"/>
          </a:xfrm>
          <a:prstGeom prst="rect">
            <a:avLst/>
          </a:prstGeom>
          <a:noFill/>
        </p:spPr>
        <p:txBody>
          <a:bodyPr wrap="square" lIns="89369" tIns="44685" rIns="89369" bIns="44685" rtlCol="0">
            <a:spAutoFit/>
          </a:bodyPr>
          <a:lstStyle/>
          <a:p>
            <a:r>
              <a:rPr lang="de-DE" sz="800" b="1" u="sng" dirty="0">
                <a:solidFill>
                  <a:schemeClr val="bg1"/>
                </a:solidFill>
              </a:rPr>
              <a:t>Gerinnungsparameter ZNN:</a:t>
            </a:r>
            <a:r>
              <a:rPr lang="de-DE" sz="800" b="1" dirty="0">
                <a:solidFill>
                  <a:schemeClr val="bg1"/>
                </a:solidFill>
              </a:rPr>
              <a:t>   Tel. 95-0: </a:t>
            </a:r>
            <a:r>
              <a:rPr lang="de-DE" sz="800" dirty="0" smtClean="0">
                <a:solidFill>
                  <a:schemeClr val="bg1"/>
                </a:solidFill>
              </a:rPr>
              <a:t>XXXX</a:t>
            </a:r>
            <a:r>
              <a:rPr lang="de-DE" sz="800" dirty="0" smtClean="0">
                <a:solidFill>
                  <a:schemeClr val="bg1"/>
                </a:solidFill>
              </a:rPr>
              <a:t>,  </a:t>
            </a:r>
            <a:r>
              <a:rPr lang="de-DE" sz="800" b="1" dirty="0">
                <a:solidFill>
                  <a:schemeClr val="bg1"/>
                </a:solidFill>
              </a:rPr>
              <a:t>95-1: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</a:t>
            </a:r>
            <a:r>
              <a:rPr lang="de-DE" sz="800" dirty="0" smtClean="0">
                <a:solidFill>
                  <a:schemeClr val="bg1"/>
                </a:solidFill>
              </a:rPr>
              <a:t>,  </a:t>
            </a:r>
            <a:r>
              <a:rPr lang="de-DE" sz="800" b="1" dirty="0" smtClean="0">
                <a:solidFill>
                  <a:schemeClr val="bg1"/>
                </a:solidFill>
              </a:rPr>
              <a:t>95-2</a:t>
            </a:r>
            <a:r>
              <a:rPr lang="de-DE" sz="800" b="1" dirty="0">
                <a:solidFill>
                  <a:schemeClr val="bg1"/>
                </a:solidFill>
              </a:rPr>
              <a:t>: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</a:t>
            </a:r>
            <a:r>
              <a:rPr lang="de-DE" sz="800" dirty="0" smtClean="0">
                <a:solidFill>
                  <a:schemeClr val="bg1"/>
                </a:solidFill>
              </a:rPr>
              <a:t> </a:t>
            </a:r>
            <a:endParaRPr lang="de-DE" sz="800" dirty="0">
              <a:solidFill>
                <a:schemeClr val="bg1"/>
              </a:solidFill>
            </a:endParaRPr>
          </a:p>
          <a:p>
            <a:r>
              <a:rPr lang="de-DE" sz="800" dirty="0" err="1">
                <a:solidFill>
                  <a:schemeClr val="bg1"/>
                </a:solidFill>
              </a:rPr>
              <a:t>Thrombos</a:t>
            </a:r>
            <a:r>
              <a:rPr lang="de-DE" sz="800" dirty="0">
                <a:solidFill>
                  <a:schemeClr val="bg1"/>
                </a:solidFill>
              </a:rPr>
              <a:t>. 	176 – 391	</a:t>
            </a:r>
            <a:r>
              <a:rPr lang="de-DE" sz="800" b="1" dirty="0">
                <a:solidFill>
                  <a:schemeClr val="bg1"/>
                </a:solidFill>
              </a:rPr>
              <a:t>CT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</a:t>
            </a:r>
            <a:r>
              <a:rPr lang="de-DE" sz="800" dirty="0" smtClean="0">
                <a:solidFill>
                  <a:schemeClr val="bg1"/>
                </a:solidFill>
              </a:rPr>
              <a:t>, </a:t>
            </a:r>
            <a:r>
              <a:rPr lang="de-DE" sz="800" b="1" dirty="0">
                <a:solidFill>
                  <a:schemeClr val="bg1"/>
                </a:solidFill>
              </a:rPr>
              <a:t>MRT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</a:t>
            </a:r>
            <a:r>
              <a:rPr lang="de-DE" sz="800" dirty="0" smtClean="0">
                <a:solidFill>
                  <a:schemeClr val="bg1"/>
                </a:solidFill>
              </a:rPr>
              <a:t>        </a:t>
            </a:r>
            <a:r>
              <a:rPr lang="de-DE" sz="800" b="1" dirty="0">
                <a:solidFill>
                  <a:schemeClr val="bg1"/>
                </a:solidFill>
              </a:rPr>
              <a:t>Lagezentrum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</a:t>
            </a:r>
            <a:endParaRPr lang="de-DE" sz="800" dirty="0">
              <a:solidFill>
                <a:schemeClr val="bg1"/>
              </a:solidFill>
            </a:endParaRPr>
          </a:p>
          <a:p>
            <a:r>
              <a:rPr lang="de-DE" sz="800" dirty="0">
                <a:solidFill>
                  <a:schemeClr val="bg1"/>
                </a:solidFill>
              </a:rPr>
              <a:t>TPZ/Quick	70 – 130% 	</a:t>
            </a:r>
            <a:r>
              <a:rPr lang="de-DE" sz="800" b="1" dirty="0">
                <a:solidFill>
                  <a:schemeClr val="bg1"/>
                </a:solidFill>
              </a:rPr>
              <a:t>NRAD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XXXXXX</a:t>
            </a:r>
            <a:r>
              <a:rPr lang="de-DE" sz="800" dirty="0" smtClean="0">
                <a:solidFill>
                  <a:schemeClr val="bg1"/>
                </a:solidFill>
              </a:rPr>
              <a:t>   </a:t>
            </a:r>
            <a:endParaRPr lang="de-DE" sz="800" dirty="0">
              <a:solidFill>
                <a:schemeClr val="bg1"/>
              </a:solidFill>
            </a:endParaRPr>
          </a:p>
          <a:p>
            <a:r>
              <a:rPr lang="de-DE" sz="800" dirty="0" err="1">
                <a:solidFill>
                  <a:schemeClr val="bg1"/>
                </a:solidFill>
              </a:rPr>
              <a:t>aPTT</a:t>
            </a:r>
            <a:r>
              <a:rPr lang="de-DE" sz="800" dirty="0">
                <a:solidFill>
                  <a:schemeClr val="bg1"/>
                </a:solidFill>
              </a:rPr>
              <a:t>  	25 – 37s	</a:t>
            </a:r>
            <a:r>
              <a:rPr lang="de-DE" sz="800" b="1" dirty="0">
                <a:solidFill>
                  <a:schemeClr val="bg1"/>
                </a:solidFill>
              </a:rPr>
              <a:t>NCH Haus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      </a:t>
            </a:r>
            <a:r>
              <a:rPr lang="de-DE" sz="800" dirty="0">
                <a:solidFill>
                  <a:schemeClr val="bg1"/>
                </a:solidFill>
              </a:rPr>
              <a:t>	</a:t>
            </a:r>
          </a:p>
          <a:p>
            <a:r>
              <a:rPr lang="de-DE" sz="800" dirty="0">
                <a:solidFill>
                  <a:schemeClr val="bg1"/>
                </a:solidFill>
              </a:rPr>
              <a:t>TT  	10 – 17s	</a:t>
            </a:r>
            <a:r>
              <a:rPr lang="de-DE" sz="800" b="1" dirty="0">
                <a:solidFill>
                  <a:schemeClr val="bg1"/>
                </a:solidFill>
              </a:rPr>
              <a:t>Stroke-Dienst </a:t>
            </a:r>
            <a:r>
              <a:rPr lang="de-DE" sz="800" dirty="0" smtClean="0">
                <a:solidFill>
                  <a:schemeClr val="bg1"/>
                </a:solidFill>
              </a:rPr>
              <a:t>XXXXX   </a:t>
            </a:r>
            <a:endParaRPr lang="de-DE" sz="800" dirty="0">
              <a:solidFill>
                <a:schemeClr val="bg1"/>
              </a:solidFill>
            </a:endParaRPr>
          </a:p>
          <a:p>
            <a:r>
              <a:rPr lang="de-DE" sz="800" dirty="0">
                <a:solidFill>
                  <a:schemeClr val="bg1"/>
                </a:solidFill>
              </a:rPr>
              <a:t>		</a:t>
            </a:r>
            <a:r>
              <a:rPr lang="de-DE" sz="800" b="1" dirty="0">
                <a:solidFill>
                  <a:schemeClr val="bg1"/>
                </a:solidFill>
              </a:rPr>
              <a:t>ANR-Arzt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</a:t>
            </a:r>
            <a:r>
              <a:rPr lang="de-DE" sz="800" dirty="0" smtClean="0">
                <a:solidFill>
                  <a:schemeClr val="bg1"/>
                </a:solidFill>
              </a:rPr>
              <a:t>   </a:t>
            </a:r>
            <a:r>
              <a:rPr lang="de-DE" sz="800" dirty="0">
                <a:solidFill>
                  <a:schemeClr val="bg1"/>
                </a:solidFill>
              </a:rPr>
              <a:t>					</a:t>
            </a:r>
            <a:r>
              <a:rPr lang="de-DE" sz="800" b="1" dirty="0" smtClean="0">
                <a:solidFill>
                  <a:schemeClr val="bg1"/>
                </a:solidFill>
              </a:rPr>
              <a:t>Rettungsleitstelle </a:t>
            </a:r>
            <a:r>
              <a:rPr lang="de-DE" sz="800" b="1" dirty="0">
                <a:solidFill>
                  <a:schemeClr val="bg1"/>
                </a:solidFill>
              </a:rPr>
              <a:t>Frankfurt  </a:t>
            </a:r>
            <a:r>
              <a:rPr lang="de-DE" sz="800" b="1" dirty="0" smtClean="0">
                <a:solidFill>
                  <a:schemeClr val="bg1"/>
                </a:solidFill>
              </a:rPr>
              <a:t> XXXXX</a:t>
            </a:r>
            <a:endParaRPr lang="de-DE" sz="800" dirty="0">
              <a:solidFill>
                <a:schemeClr val="bg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51847" y="6327995"/>
            <a:ext cx="712680" cy="213353"/>
          </a:xfrm>
          <a:prstGeom prst="rect">
            <a:avLst/>
          </a:prstGeom>
        </p:spPr>
        <p:txBody>
          <a:bodyPr wrap="none" lIns="89369" tIns="44685" rIns="89369" bIns="44685">
            <a:spAutoFit/>
          </a:bodyPr>
          <a:lstStyle/>
          <a:p>
            <a:r>
              <a:rPr lang="de-DE" sz="400" i="1" dirty="0">
                <a:solidFill>
                  <a:schemeClr val="bg1"/>
                </a:solidFill>
              </a:rPr>
              <a:t>© </a:t>
            </a:r>
            <a:r>
              <a:rPr lang="de-DE" sz="400" i="1" dirty="0" smtClean="0">
                <a:solidFill>
                  <a:schemeClr val="bg1"/>
                </a:solidFill>
              </a:rPr>
              <a:t>11/2018 </a:t>
            </a:r>
            <a:r>
              <a:rPr lang="de-DE" sz="400" i="1" dirty="0" smtClean="0">
                <a:solidFill>
                  <a:schemeClr val="bg1"/>
                </a:solidFill>
              </a:rPr>
              <a:t>F</a:t>
            </a:r>
            <a:r>
              <a:rPr lang="de-DE" sz="400" i="1" dirty="0">
                <a:solidFill>
                  <a:schemeClr val="bg1"/>
                </a:solidFill>
              </a:rPr>
              <a:t>. Bohmann, </a:t>
            </a:r>
          </a:p>
          <a:p>
            <a:r>
              <a:rPr lang="de-DE" sz="400" i="1" dirty="0">
                <a:solidFill>
                  <a:schemeClr val="bg1"/>
                </a:solidFill>
              </a:rPr>
              <a:t>N. </a:t>
            </a:r>
            <a:r>
              <a:rPr lang="de-DE" sz="400" i="1" dirty="0" err="1">
                <a:solidFill>
                  <a:schemeClr val="bg1"/>
                </a:solidFill>
              </a:rPr>
              <a:t>Kurka</a:t>
            </a:r>
            <a:r>
              <a:rPr lang="de-DE" sz="400" i="1" dirty="0">
                <a:solidFill>
                  <a:schemeClr val="bg1"/>
                </a:solidFill>
              </a:rPr>
              <a:t>, W. </a:t>
            </a:r>
            <a:r>
              <a:rPr lang="de-DE" sz="400" i="1" dirty="0" smtClean="0">
                <a:solidFill>
                  <a:schemeClr val="bg1"/>
                </a:solidFill>
              </a:rPr>
              <a:t>Pfeilschifter</a:t>
            </a:r>
            <a:endParaRPr lang="de-DE" sz="400" dirty="0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168991" y="5907372"/>
            <a:ext cx="1716423" cy="1075128"/>
          </a:xfrm>
          <a:prstGeom prst="rect">
            <a:avLst/>
          </a:prstGeom>
          <a:noFill/>
        </p:spPr>
        <p:txBody>
          <a:bodyPr wrap="square" lIns="89369" tIns="44685" rIns="89369" bIns="44685" rtlCol="0">
            <a:spAutoFit/>
          </a:bodyPr>
          <a:lstStyle/>
          <a:p>
            <a:r>
              <a:rPr lang="de-DE" sz="800" b="1" dirty="0">
                <a:solidFill>
                  <a:schemeClr val="bg1"/>
                </a:solidFill>
              </a:rPr>
              <a:t>MTRA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</a:t>
            </a:r>
            <a:r>
              <a:rPr lang="de-DE" sz="800" dirty="0">
                <a:solidFill>
                  <a:schemeClr val="bg1"/>
                </a:solidFill>
              </a:rPr>
              <a:t>	</a:t>
            </a:r>
          </a:p>
          <a:p>
            <a:r>
              <a:rPr lang="de-DE" sz="800" b="1" dirty="0">
                <a:solidFill>
                  <a:schemeClr val="bg1"/>
                </a:solidFill>
              </a:rPr>
              <a:t>NCH Intensiv </a:t>
            </a:r>
            <a:r>
              <a:rPr lang="de-DE" sz="800" b="1" dirty="0" smtClean="0">
                <a:solidFill>
                  <a:schemeClr val="bg1"/>
                </a:solidFill>
              </a:rPr>
              <a:t> </a:t>
            </a:r>
            <a:r>
              <a:rPr lang="de-DE" sz="800" dirty="0" smtClean="0">
                <a:solidFill>
                  <a:schemeClr val="bg1"/>
                </a:solidFill>
              </a:rPr>
              <a:t>XXXXXX </a:t>
            </a:r>
            <a:r>
              <a:rPr lang="de-DE" sz="800" dirty="0">
                <a:solidFill>
                  <a:schemeClr val="bg1"/>
                </a:solidFill>
              </a:rPr>
              <a:t>	</a:t>
            </a:r>
          </a:p>
          <a:p>
            <a:r>
              <a:rPr lang="de-DE" sz="800" b="1" dirty="0">
                <a:solidFill>
                  <a:schemeClr val="bg1"/>
                </a:solidFill>
              </a:rPr>
              <a:t>Hausdienst </a:t>
            </a:r>
            <a:r>
              <a:rPr lang="de-DE" sz="800" dirty="0" smtClean="0">
                <a:solidFill>
                  <a:schemeClr val="bg1"/>
                </a:solidFill>
              </a:rPr>
              <a:t>XXXXX</a:t>
            </a:r>
            <a:r>
              <a:rPr lang="de-DE" sz="800" dirty="0">
                <a:solidFill>
                  <a:schemeClr val="bg1"/>
                </a:solidFill>
              </a:rPr>
              <a:t>		</a:t>
            </a:r>
          </a:p>
          <a:p>
            <a:r>
              <a:rPr lang="de-DE" sz="800" b="1" dirty="0">
                <a:solidFill>
                  <a:schemeClr val="bg1"/>
                </a:solidFill>
              </a:rPr>
              <a:t>ZNN-Labor </a:t>
            </a:r>
            <a:r>
              <a:rPr lang="de-DE" sz="800" dirty="0" smtClean="0">
                <a:solidFill>
                  <a:schemeClr val="bg1"/>
                </a:solidFill>
              </a:rPr>
              <a:t>XXXXX</a:t>
            </a:r>
            <a:r>
              <a:rPr lang="de-DE" sz="800" dirty="0">
                <a:solidFill>
                  <a:schemeClr val="bg1"/>
                </a:solidFill>
              </a:rPr>
              <a:t>	</a:t>
            </a:r>
          </a:p>
          <a:p>
            <a:endParaRPr lang="de-DE" sz="800" dirty="0">
              <a:solidFill>
                <a:schemeClr val="bg1"/>
              </a:solidFill>
            </a:endParaRPr>
          </a:p>
          <a:p>
            <a:r>
              <a:rPr lang="de-DE" sz="800" dirty="0">
                <a:solidFill>
                  <a:schemeClr val="bg1"/>
                </a:solidFill>
              </a:rPr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19011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499</Words>
  <Application>Microsoft Macintosh PowerPoint</Application>
  <PresentationFormat>Benutzerdefiniert</PresentationFormat>
  <Paragraphs>171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Calibri</vt:lpstr>
      <vt:lpstr>Calibri Light</vt:lpstr>
      <vt:lpstr>Courier New</vt:lpstr>
      <vt:lpstr>EBNXCM+TimesNewRomanPSMT</vt:lpstr>
      <vt:lpstr>Times New Roman</vt:lpstr>
      <vt:lpstr>Wingdings</vt:lpstr>
      <vt:lpstr>XCVNFV+TimesNewRomanPSMT</vt:lpstr>
      <vt:lpstr>Arial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Ferdinand Bohmann</dc:creator>
  <cp:lastModifiedBy>Microsoft Office-Anwender</cp:lastModifiedBy>
  <cp:revision>13</cp:revision>
  <dcterms:created xsi:type="dcterms:W3CDTF">2017-09-29T13:10:42Z</dcterms:created>
  <dcterms:modified xsi:type="dcterms:W3CDTF">2018-11-03T14:19:53Z</dcterms:modified>
</cp:coreProperties>
</file>